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0000"/>
    <a:srgbClr val="FF6161"/>
    <a:srgbClr val="AEC3CB"/>
    <a:srgbClr val="FCB34B"/>
    <a:srgbClr val="B2DFEE"/>
    <a:srgbClr val="7CD77C"/>
    <a:srgbClr val="FF0101"/>
    <a:srgbClr val="050505"/>
    <a:srgbClr val="FE0000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png>
</file>

<file path=ppt/media/image51.svg>
</file>

<file path=ppt/media/image52.png>
</file>

<file path=ppt/media/image53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C06992-1D19-4E23-823C-365EEEC8209B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26536C-BAE3-4493-979D-7A8B3BF688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864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266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9065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53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0423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1560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657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80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9365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3630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0416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392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5526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0982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5883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5902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6144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0248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8511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8328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5168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8682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223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399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141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646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125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6916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9200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26536C-BAE3-4493-979D-7A8B3BF6889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3773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D1766D-7D92-7667-EC33-590205CE95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932E704-24CD-B874-F35A-7B3B335D4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50808F-2526-0DD8-BA3A-D082CDB3A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E56DF8-ADDE-D6E2-09B6-8930BAE60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93DFE1-E368-A80C-A366-56B3E4EC3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934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C59C7-6C87-C99C-3C75-1FF74EEA9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22BD84-DA55-C1FE-1628-D97B414C55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EF8E9D-FE61-E0D0-7778-2263E1FAE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55D36E-AE41-3D8A-7A25-A5D0F5F7F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AA5CC2-B99A-83D1-5C27-BB97EE1C1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815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B36CA34-5284-E89B-705C-2E3D0FBB0B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D06518-A805-6064-D4A4-5B336BF58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86D819-913B-EC16-AD91-956115CCC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6AAFAB-0785-46E3-2775-1ADF31678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26A43D-65D2-D155-6C0F-F40E225A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770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F07351-C652-332B-2406-04B8F150D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C01BA4-E20D-8587-1119-BD2932F4B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449206-748B-9403-0E0B-A0705FE07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6DE246-AFAC-2293-063B-6498CE910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0B52DD-DE68-9B0F-A943-D95D967F5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675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506BF-7D7B-515C-892B-F88C2B751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4C0AA6-1485-637B-3825-237A6DDB60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454671-E4BB-EE56-73EC-FCAAA0E3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F7602E-B3E7-8170-8326-4971A0D42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5602D9-C9E8-A6E6-30FA-0E71918EB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902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C84CAD-CBD3-440F-5756-50D356302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E261A7-0CD9-A886-E4D4-AFF4032280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C839E9A-7833-B97A-DD16-4EF42108DC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F9ABEC-4BB0-3696-E6A9-069771590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BC479C-F53A-0A1D-0FA3-755F1C330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B7698C-3FF4-EC2D-D406-79792FAA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393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305419-59D4-F675-3005-046C774D9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75FA32-AE15-35A7-C653-E543E61C47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E10AE7E-703A-6EBA-C9D0-BE888AADC4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71FE3D-9330-6D31-5DD0-E2877A427C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8ADD165-EFA0-E2C6-922E-F5BEE455EA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2A2393E-89AA-D8DD-BF0B-FDB56052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39A5C79-76A0-C101-D274-7276FEE18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8130CD0-AE15-9BD3-215C-3C34ADF42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6622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D27FD3-AD0D-03C3-0AC2-1731A10A6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82B265-A067-743A-A1F6-A59E5E427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AD3C6E-EF8F-D1B5-A822-06DE80C92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AC36AD-DA65-3378-BE7D-D1BC7917C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562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71F0366-7A8A-CED4-4888-16C1685E5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E75D246-1D96-3C8C-B39A-5EEC67799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044DCD-0F91-0B31-EEC3-FA893B34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668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89EA09-DDAA-1F3A-9203-BE0A28613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851D56-AC0A-05FF-AB06-D7EA4C8F8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592B61-9DE2-94B3-E4EC-D630522C5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E5B30E-EA5E-F36B-C1CD-C0CEDE1B1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6AE3A9-9B2B-1C03-EDBA-A8D74E4D7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71C697-5FCB-E4C6-EFBE-44A60C697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38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D1B431-495D-EF94-D3BA-F2A74FBEE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8E0A769-DF67-DFB0-DFC1-25DE022AE4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54486A-E141-83CF-2997-1FAE6205F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C2CD82-8529-7D0D-B0AF-6F9418245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233B52-F712-1A5F-32F2-EC9D69C03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FF75F1-48D9-1320-A360-E6E220774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883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5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1DC958-504F-9D18-64E6-AC5E30C7D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6C8640-22E9-C445-0C91-557F3CDF69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33723F-693F-6137-E643-826CD0BBC0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B97210-EAEA-4BFD-A5BE-9D31BC4F82A0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5BF039-87A4-227B-8B78-EFBA928052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DC5180-F219-3EB1-3AD4-12830FF979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A7C179-D158-4800-BAA3-A8B1643B6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376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microsoft.com/office/2007/relationships/hdphoto" Target="../media/hdphoto1.wdp"/><Relationship Id="rId9" Type="http://schemas.openxmlformats.org/officeDocument/2006/relationships/image" Target="../media/image19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28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8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pn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svg"/><Relationship Id="rId5" Type="http://schemas.openxmlformats.org/officeDocument/2006/relationships/image" Target="../media/image45.pn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1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6A501B08-1A92-12E4-43F4-0EF9B1AFEC60}"/>
              </a:ext>
            </a:extLst>
          </p:cNvPr>
          <p:cNvGrpSpPr/>
          <p:nvPr/>
        </p:nvGrpSpPr>
        <p:grpSpPr>
          <a:xfrm rot="556539">
            <a:off x="2325125" y="485094"/>
            <a:ext cx="1204242" cy="1204242"/>
            <a:chOff x="4246336" y="762000"/>
            <a:chExt cx="5676900" cy="5676900"/>
          </a:xfrm>
          <a:solidFill>
            <a:schemeClr val="bg2">
              <a:lumMod val="10000"/>
            </a:schemeClr>
          </a:solidFill>
        </p:grpSpPr>
        <p:sp>
          <p:nvSpPr>
            <p:cNvPr id="25" name="십자형 19">
              <a:extLst>
                <a:ext uri="{FF2B5EF4-FFF2-40B4-BE49-F238E27FC236}">
                  <a16:creationId xmlns:a16="http://schemas.microsoft.com/office/drawing/2014/main" id="{9F14CEFC-F5E9-2896-0998-90696ED6D12A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십자형 19">
              <a:extLst>
                <a:ext uri="{FF2B5EF4-FFF2-40B4-BE49-F238E27FC236}">
                  <a16:creationId xmlns:a16="http://schemas.microsoft.com/office/drawing/2014/main" id="{8CF2E04E-56BA-1D16-0423-4A347A1B8DEC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FF11CF7-335F-5155-BB59-B423A1B67852}"/>
              </a:ext>
            </a:extLst>
          </p:cNvPr>
          <p:cNvGrpSpPr/>
          <p:nvPr/>
        </p:nvGrpSpPr>
        <p:grpSpPr>
          <a:xfrm rot="20119116">
            <a:off x="1109649" y="4741688"/>
            <a:ext cx="1204242" cy="1204242"/>
            <a:chOff x="4246336" y="762000"/>
            <a:chExt cx="5676900" cy="5676900"/>
          </a:xfrm>
          <a:solidFill>
            <a:schemeClr val="bg2">
              <a:lumMod val="10000"/>
            </a:schemeClr>
          </a:solidFill>
        </p:grpSpPr>
        <p:sp>
          <p:nvSpPr>
            <p:cNvPr id="28" name="십자형 19">
              <a:extLst>
                <a:ext uri="{FF2B5EF4-FFF2-40B4-BE49-F238E27FC236}">
                  <a16:creationId xmlns:a16="http://schemas.microsoft.com/office/drawing/2014/main" id="{FD9A6874-1715-DD35-5785-6C3F89562AD1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십자형 19">
              <a:extLst>
                <a:ext uri="{FF2B5EF4-FFF2-40B4-BE49-F238E27FC236}">
                  <a16:creationId xmlns:a16="http://schemas.microsoft.com/office/drawing/2014/main" id="{1A372FC0-FB8D-C8CD-84A2-7AC6F732CEC6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537A32E-2DFB-2EC9-3B9C-193A87E581FD}"/>
              </a:ext>
            </a:extLst>
          </p:cNvPr>
          <p:cNvGrpSpPr/>
          <p:nvPr/>
        </p:nvGrpSpPr>
        <p:grpSpPr>
          <a:xfrm rot="20949574">
            <a:off x="9869322" y="4771567"/>
            <a:ext cx="1204242" cy="1204242"/>
            <a:chOff x="4246336" y="762000"/>
            <a:chExt cx="5676900" cy="5676900"/>
          </a:xfrm>
          <a:solidFill>
            <a:schemeClr val="bg2">
              <a:lumMod val="10000"/>
            </a:schemeClr>
          </a:solidFill>
        </p:grpSpPr>
        <p:sp>
          <p:nvSpPr>
            <p:cNvPr id="31" name="십자형 19">
              <a:extLst>
                <a:ext uri="{FF2B5EF4-FFF2-40B4-BE49-F238E27FC236}">
                  <a16:creationId xmlns:a16="http://schemas.microsoft.com/office/drawing/2014/main" id="{D652EE1A-79CD-0E77-C123-9806AD29F166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십자형 19">
              <a:extLst>
                <a:ext uri="{FF2B5EF4-FFF2-40B4-BE49-F238E27FC236}">
                  <a16:creationId xmlns:a16="http://schemas.microsoft.com/office/drawing/2014/main" id="{D23DD384-D3E0-18CD-E0D4-621F5F3538F3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391004A-665B-5D0A-0D7F-441C69042839}"/>
              </a:ext>
            </a:extLst>
          </p:cNvPr>
          <p:cNvGrpSpPr/>
          <p:nvPr/>
        </p:nvGrpSpPr>
        <p:grpSpPr>
          <a:xfrm rot="6751097">
            <a:off x="9651607" y="190890"/>
            <a:ext cx="1204242" cy="1204242"/>
            <a:chOff x="4246336" y="762000"/>
            <a:chExt cx="5676900" cy="5676900"/>
          </a:xfrm>
          <a:solidFill>
            <a:schemeClr val="bg2">
              <a:lumMod val="10000"/>
            </a:schemeClr>
          </a:solidFill>
        </p:grpSpPr>
        <p:sp>
          <p:nvSpPr>
            <p:cNvPr id="34" name="십자형 19">
              <a:extLst>
                <a:ext uri="{FF2B5EF4-FFF2-40B4-BE49-F238E27FC236}">
                  <a16:creationId xmlns:a16="http://schemas.microsoft.com/office/drawing/2014/main" id="{6118A85A-0B0C-FA64-4DB4-9AF5BF4A15B1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십자형 19">
              <a:extLst>
                <a:ext uri="{FF2B5EF4-FFF2-40B4-BE49-F238E27FC236}">
                  <a16:creationId xmlns:a16="http://schemas.microsoft.com/office/drawing/2014/main" id="{6B26AF21-9212-24AE-127F-B94566396CC8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9432D79C-7991-449A-4B3A-3EED27B61553}"/>
              </a:ext>
            </a:extLst>
          </p:cNvPr>
          <p:cNvGrpSpPr/>
          <p:nvPr/>
        </p:nvGrpSpPr>
        <p:grpSpPr>
          <a:xfrm rot="21082720">
            <a:off x="7073906" y="858097"/>
            <a:ext cx="1204242" cy="1204242"/>
            <a:chOff x="4246336" y="762000"/>
            <a:chExt cx="5676900" cy="5676900"/>
          </a:xfrm>
          <a:solidFill>
            <a:schemeClr val="bg2">
              <a:lumMod val="10000"/>
            </a:schemeClr>
          </a:solidFill>
        </p:grpSpPr>
        <p:sp>
          <p:nvSpPr>
            <p:cNvPr id="40" name="십자형 19">
              <a:extLst>
                <a:ext uri="{FF2B5EF4-FFF2-40B4-BE49-F238E27FC236}">
                  <a16:creationId xmlns:a16="http://schemas.microsoft.com/office/drawing/2014/main" id="{F5A805DE-C608-BA70-0C75-EFEA264462F5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십자형 19">
              <a:extLst>
                <a:ext uri="{FF2B5EF4-FFF2-40B4-BE49-F238E27FC236}">
                  <a16:creationId xmlns:a16="http://schemas.microsoft.com/office/drawing/2014/main" id="{76AE662C-B1A5-3FA7-2264-F94844B34FE9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7" name="그림 16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0A928A17-BFF7-BCF6-499B-E0031C70F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500" y="4835394"/>
            <a:ext cx="713238" cy="7132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BA36BB-C310-672E-A689-9CFB1B858F3A}"/>
              </a:ext>
            </a:extLst>
          </p:cNvPr>
          <p:cNvSpPr txBox="1"/>
          <p:nvPr/>
        </p:nvSpPr>
        <p:spPr>
          <a:xfrm>
            <a:off x="4020242" y="1722561"/>
            <a:ext cx="417691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한국 유튜브 데이터 분석을 통한</a:t>
            </a:r>
            <a:endParaRPr lang="en-US" altLang="ko-KR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dist"/>
            <a:r>
              <a:rPr lang="ko-KR" altLang="en-US" sz="6000" dirty="0" err="1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</a:t>
            </a:r>
            <a:r>
              <a:rPr lang="ko-KR" altLang="en-US" sz="60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유튜버</a:t>
            </a:r>
            <a:r>
              <a:rPr lang="ko-KR" altLang="en-US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dist"/>
            <a:r>
              <a:rPr lang="ko-KR" altLang="en-US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성공전략</a:t>
            </a:r>
            <a:endParaRPr lang="en-US" altLang="ko-KR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1C50D05-6427-C86A-7DF9-D02A386525C6}"/>
              </a:ext>
            </a:extLst>
          </p:cNvPr>
          <p:cNvSpPr/>
          <p:nvPr/>
        </p:nvSpPr>
        <p:spPr>
          <a:xfrm>
            <a:off x="3314700" y="5360080"/>
            <a:ext cx="5562600" cy="377782"/>
          </a:xfrm>
          <a:prstGeom prst="roundRect">
            <a:avLst>
              <a:gd name="adj" fmla="val 30114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최동규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·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김지연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·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우재원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·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조재상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·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최동주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191F0BC-9E59-9C8B-4C74-DA6CDDD26301}"/>
              </a:ext>
            </a:extLst>
          </p:cNvPr>
          <p:cNvSpPr/>
          <p:nvPr/>
        </p:nvSpPr>
        <p:spPr>
          <a:xfrm flipV="1">
            <a:off x="4071043" y="4020060"/>
            <a:ext cx="4056958" cy="69329"/>
          </a:xfrm>
          <a:prstGeom prst="roundRect">
            <a:avLst>
              <a:gd name="adj" fmla="val 50000"/>
            </a:avLst>
          </a:prstGeom>
          <a:solidFill>
            <a:srgbClr val="E2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2FB6866C-4106-2EE8-2813-6C99A7ABAD12}"/>
              </a:ext>
            </a:extLst>
          </p:cNvPr>
          <p:cNvSpPr/>
          <p:nvPr/>
        </p:nvSpPr>
        <p:spPr>
          <a:xfrm flipV="1">
            <a:off x="4071043" y="1593203"/>
            <a:ext cx="4056958" cy="69329"/>
          </a:xfrm>
          <a:prstGeom prst="roundRect">
            <a:avLst>
              <a:gd name="adj" fmla="val 50000"/>
            </a:avLst>
          </a:prstGeom>
          <a:solidFill>
            <a:srgbClr val="E2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13E668-51F0-03C2-4538-867EFB344689}"/>
              </a:ext>
            </a:extLst>
          </p:cNvPr>
          <p:cNvSpPr txBox="1"/>
          <p:nvPr/>
        </p:nvSpPr>
        <p:spPr>
          <a:xfrm>
            <a:off x="5308598" y="4924632"/>
            <a:ext cx="16002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Team.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밥그릇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342A10F-9DF2-D72F-C8C2-D86B9D223986}"/>
              </a:ext>
            </a:extLst>
          </p:cNvPr>
          <p:cNvGrpSpPr/>
          <p:nvPr/>
        </p:nvGrpSpPr>
        <p:grpSpPr>
          <a:xfrm>
            <a:off x="-340585" y="1703474"/>
            <a:ext cx="3303096" cy="3303096"/>
            <a:chOff x="4246336" y="762000"/>
            <a:chExt cx="5676900" cy="5676900"/>
          </a:xfrm>
          <a:solidFill>
            <a:schemeClr val="bg1"/>
          </a:solidFill>
        </p:grpSpPr>
        <p:sp>
          <p:nvSpPr>
            <p:cNvPr id="19" name="십자형 19">
              <a:extLst>
                <a:ext uri="{FF2B5EF4-FFF2-40B4-BE49-F238E27FC236}">
                  <a16:creationId xmlns:a16="http://schemas.microsoft.com/office/drawing/2014/main" id="{5D959525-4CEC-36B5-F4F6-290B24F91142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십자형 19">
              <a:extLst>
                <a:ext uri="{FF2B5EF4-FFF2-40B4-BE49-F238E27FC236}">
                  <a16:creationId xmlns:a16="http://schemas.microsoft.com/office/drawing/2014/main" id="{FBD3D5EC-E0C7-3700-3966-2D1F9EC716B8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3ABDFA0-102B-1E6C-0509-3A389572BAA7}"/>
              </a:ext>
            </a:extLst>
          </p:cNvPr>
          <p:cNvGrpSpPr/>
          <p:nvPr/>
        </p:nvGrpSpPr>
        <p:grpSpPr>
          <a:xfrm>
            <a:off x="8863692" y="985837"/>
            <a:ext cx="4387852" cy="4387852"/>
            <a:chOff x="4246336" y="762000"/>
            <a:chExt cx="5676900" cy="5676900"/>
          </a:xfrm>
          <a:solidFill>
            <a:srgbClr val="FF6161"/>
          </a:solidFill>
        </p:grpSpPr>
        <p:sp>
          <p:nvSpPr>
            <p:cNvPr id="22" name="십자형 19">
              <a:extLst>
                <a:ext uri="{FF2B5EF4-FFF2-40B4-BE49-F238E27FC236}">
                  <a16:creationId xmlns:a16="http://schemas.microsoft.com/office/drawing/2014/main" id="{B5661B33-31C0-C9AE-8BAB-132FA46599D5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십자형 19">
              <a:extLst>
                <a:ext uri="{FF2B5EF4-FFF2-40B4-BE49-F238E27FC236}">
                  <a16:creationId xmlns:a16="http://schemas.microsoft.com/office/drawing/2014/main" id="{F770ED54-3847-F64F-B654-A68AA2A5921C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26119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617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08154" y="2187339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548462" y="2544086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830492" y="2970781"/>
            <a:ext cx="9556180" cy="1534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기본적으로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18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금요일에 업로드한 영상이 가장 조회수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좋아요 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댓글수가 많음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12-13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시에 업로드한 영상도 높은 수준의 상호작용이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일어남</a:t>
            </a:r>
            <a:endParaRPr lang="ko-KR" altLang="en-US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퇴근시간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점심시간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휴식시간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기분좋고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여유로운 금요일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7"/>
            <a:ext cx="417691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시간대별 트렌드 분석</a:t>
            </a:r>
            <a:endParaRPr lang="ko-KR" altLang="en-US" sz="24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AE36A73-D56D-C4B9-9D12-2642DEE48FA7}"/>
              </a:ext>
            </a:extLst>
          </p:cNvPr>
          <p:cNvSpPr/>
          <p:nvPr/>
        </p:nvSpPr>
        <p:spPr>
          <a:xfrm>
            <a:off x="1229916" y="4799909"/>
            <a:ext cx="9786036" cy="1196779"/>
          </a:xfrm>
          <a:prstGeom prst="roundRect">
            <a:avLst>
              <a:gd name="adj" fmla="val 287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53893-EB33-E9B2-C93D-6CCE0545E5BA}"/>
              </a:ext>
            </a:extLst>
          </p:cNvPr>
          <p:cNvSpPr txBox="1"/>
          <p:nvPr/>
        </p:nvSpPr>
        <p:spPr>
          <a:xfrm>
            <a:off x="1548461" y="4807013"/>
            <a:ext cx="95561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E2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Conclusion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D0A74D-B84C-72CA-BA1B-C51E2B4206F0}"/>
              </a:ext>
            </a:extLst>
          </p:cNvPr>
          <p:cNvSpPr txBox="1"/>
          <p:nvPr/>
        </p:nvSpPr>
        <p:spPr>
          <a:xfrm>
            <a:off x="2072011" y="5240517"/>
            <a:ext cx="77744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사람들이 여유를 가지고 유튜브를 이용할 수 있는 시간대를 노리는 것이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중요함영상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업로드 최적의 시간은 </a:t>
            </a:r>
            <a:r>
              <a:rPr lang="en-US" altLang="ko-KR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18</a:t>
            </a:r>
            <a:r>
              <a:rPr lang="ko-KR" altLang="en-US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최적의 요일은 </a:t>
            </a:r>
            <a:r>
              <a:rPr lang="ko-KR" altLang="en-US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금요일</a:t>
            </a:r>
          </a:p>
          <a:p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8" name="그래픽 27">
            <a:extLst>
              <a:ext uri="{FF2B5EF4-FFF2-40B4-BE49-F238E27FC236}">
                <a16:creationId xmlns:a16="http://schemas.microsoft.com/office/drawing/2014/main" id="{0A3E6E4B-1675-7119-BBEA-DBD0699E8C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33723" y="3434142"/>
            <a:ext cx="2854851" cy="190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744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 변수 추출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AC5BB0-283C-C0DE-4F2E-C03FC98717DF}"/>
              </a:ext>
            </a:extLst>
          </p:cNvPr>
          <p:cNvSpPr txBox="1"/>
          <p:nvPr/>
        </p:nvSpPr>
        <p:spPr>
          <a:xfrm>
            <a:off x="1057551" y="3955696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트렌드된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일자별 영상 개수 확인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413826" y="2729033"/>
            <a:ext cx="355368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video_id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영상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ID)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publishedat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업로드 일자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categoryid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ID)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trending_date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트렌드된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일자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23001A-21FA-ABB9-C925-780BE53B0CC1}"/>
              </a:ext>
            </a:extLst>
          </p:cNvPr>
          <p:cNvSpPr txBox="1"/>
          <p:nvPr/>
        </p:nvSpPr>
        <p:spPr>
          <a:xfrm>
            <a:off x="1380528" y="4321287"/>
            <a:ext cx="955618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Kaggle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설명에 따르면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트랜드된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일자별로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하루 최대 </a:t>
            </a:r>
            <a:r>
              <a:rPr lang="en-US" altLang="ko-KR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200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영상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수집하였음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중복 제거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칼럼의 값이 같을 경우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평균값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상호작용 변수가 다른 경우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후에도 </a:t>
            </a:r>
            <a:r>
              <a:rPr lang="ko-KR" altLang="en-US" sz="1600" u="sng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영상 개수가 </a:t>
            </a:r>
            <a:r>
              <a:rPr lang="en-US" altLang="ko-KR" sz="1600" u="sng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200</a:t>
            </a:r>
            <a:r>
              <a:rPr lang="ko-KR" altLang="en-US" sz="1600" u="sng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개가 넘는 날이 있었으나</a:t>
            </a:r>
            <a:r>
              <a:rPr lang="en-US" altLang="ko-KR" sz="1600" u="sng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br>
              <a:rPr lang="en-US" altLang="ko-KR" sz="1600" u="sng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u="sng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모두 다른 영상으로 판단되어 최종 데이터셋으로 사용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7"/>
            <a:ext cx="64280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계절별 트렌드 분석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추출 방법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E757B2-CBBE-8F1B-40DE-5CE7F83D44B6}"/>
              </a:ext>
            </a:extLst>
          </p:cNvPr>
          <p:cNvSpPr txBox="1"/>
          <p:nvPr/>
        </p:nvSpPr>
        <p:spPr>
          <a:xfrm>
            <a:off x="4645937" y="2728314"/>
            <a:ext cx="65341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 startAt="5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view_count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342900" indent="-342900">
              <a:buAutoNum type="arabicPeriod" startAt="5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likes(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좋아요 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342900" indent="-342900">
              <a:buAutoNum type="arabicPeriod" startAt="5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comment_count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댓글 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pic>
        <p:nvPicPr>
          <p:cNvPr id="19" name="그림 3" descr="C:/Users/김지연/AppData/Roaming/PolarisOffice/ETemp/11804_9428320/fImage6209613341.png">
            <a:extLst>
              <a:ext uri="{FF2B5EF4-FFF2-40B4-BE49-F238E27FC236}">
                <a16:creationId xmlns:a16="http://schemas.microsoft.com/office/drawing/2014/main" id="{A1D70A35-6B0A-E08F-48C3-812951CD18D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325" y="3663784"/>
            <a:ext cx="4568595" cy="2254915"/>
          </a:xfrm>
          <a:prstGeom prst="roundRect">
            <a:avLst>
              <a:gd name="adj" fmla="val 6060"/>
            </a:avLst>
          </a:prstGeom>
          <a:noFill/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D6DCD9C-D7C6-389A-FCFF-B76792043581}"/>
              </a:ext>
            </a:extLst>
          </p:cNvPr>
          <p:cNvSpPr txBox="1"/>
          <p:nvPr/>
        </p:nvSpPr>
        <p:spPr>
          <a:xfrm>
            <a:off x="7797046" y="5924879"/>
            <a:ext cx="2515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쿼리 실행 후 결과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pic>
        <p:nvPicPr>
          <p:cNvPr id="25" name="그래픽 24">
            <a:extLst>
              <a:ext uri="{FF2B5EF4-FFF2-40B4-BE49-F238E27FC236}">
                <a16:creationId xmlns:a16="http://schemas.microsoft.com/office/drawing/2014/main" id="{4BEE2A9D-FEFB-D412-49DC-2ED5E55C98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9518063" y="2278703"/>
            <a:ext cx="1489448" cy="1489448"/>
          </a:xfrm>
          <a:prstGeom prst="rect">
            <a:avLst/>
          </a:prstGeom>
        </p:spPr>
      </p:pic>
      <p:pic>
        <p:nvPicPr>
          <p:cNvPr id="27" name="그래픽 26">
            <a:extLst>
              <a:ext uri="{FF2B5EF4-FFF2-40B4-BE49-F238E27FC236}">
                <a16:creationId xmlns:a16="http://schemas.microsoft.com/office/drawing/2014/main" id="{A252D19D-ED19-3248-7A8B-F1F4B05935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42200" y="2281964"/>
            <a:ext cx="2053215" cy="136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108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52940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트렌드 기간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7"/>
            <a:ext cx="64280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계절별 트렌드 분석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시각화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E757B2-CBBE-8F1B-40DE-5CE7F83D44B6}"/>
              </a:ext>
            </a:extLst>
          </p:cNvPr>
          <p:cNvSpPr txBox="1"/>
          <p:nvPr/>
        </p:nvSpPr>
        <p:spPr>
          <a:xfrm>
            <a:off x="1459763" y="2693128"/>
            <a:ext cx="27489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2021.03.01~2024.02.29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6DCD9C-D7C6-389A-FCFF-B76792043581}"/>
              </a:ext>
            </a:extLst>
          </p:cNvPr>
          <p:cNvSpPr txBox="1"/>
          <p:nvPr/>
        </p:nvSpPr>
        <p:spPr>
          <a:xfrm>
            <a:off x="7282898" y="6365505"/>
            <a:ext cx="2515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쿼리 실행 후 결과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1B897A-2893-EBAD-4EF8-04DCA1EAE98C}"/>
              </a:ext>
            </a:extLst>
          </p:cNvPr>
          <p:cNvSpPr txBox="1"/>
          <p:nvPr/>
        </p:nvSpPr>
        <p:spPr>
          <a:xfrm>
            <a:off x="1090849" y="3040100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계절 구분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0C4B315-BC16-86D9-EE14-A9925CD051D0}"/>
              </a:ext>
            </a:extLst>
          </p:cNvPr>
          <p:cNvSpPr txBox="1"/>
          <p:nvPr/>
        </p:nvSpPr>
        <p:spPr>
          <a:xfrm>
            <a:off x="1099983" y="3418696"/>
            <a:ext cx="27489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rgbClr val="7CD77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봄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3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4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5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rgbClr val="B2DFE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여름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6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7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8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5" name="그림 4" descr="C:/Users/김지연/AppData/Roaming/PolarisOffice/ETemp/11804_9428320/fImage105351406334.png">
            <a:extLst>
              <a:ext uri="{FF2B5EF4-FFF2-40B4-BE49-F238E27FC236}">
                <a16:creationId xmlns:a16="http://schemas.microsoft.com/office/drawing/2014/main" id="{9C09904D-096E-80E2-7005-801217A979A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752" y="2382200"/>
            <a:ext cx="5836850" cy="1674952"/>
          </a:xfrm>
          <a:prstGeom prst="roundRect">
            <a:avLst>
              <a:gd name="adj" fmla="val 6060"/>
            </a:avLst>
          </a:prstGeom>
          <a:noFill/>
        </p:spPr>
      </p:pic>
      <p:pic>
        <p:nvPicPr>
          <p:cNvPr id="26" name="그림 12" descr="C:/Users/김지연/AppData/Roaming/PolarisOffice/ETemp/11804_9428320/fImage1304431616500.png">
            <a:extLst>
              <a:ext uri="{FF2B5EF4-FFF2-40B4-BE49-F238E27FC236}">
                <a16:creationId xmlns:a16="http://schemas.microsoft.com/office/drawing/2014/main" id="{6889EF10-4592-A4E4-4694-F0597898004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887" y="4442453"/>
            <a:ext cx="5847715" cy="1915795"/>
          </a:xfrm>
          <a:prstGeom prst="roundRect">
            <a:avLst>
              <a:gd name="adj" fmla="val 6060"/>
            </a:avLst>
          </a:prstGeom>
          <a:noFill/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7B38E6D-0E2C-DF92-D66A-075B92575E50}"/>
              </a:ext>
            </a:extLst>
          </p:cNvPr>
          <p:cNvSpPr txBox="1"/>
          <p:nvPr/>
        </p:nvSpPr>
        <p:spPr>
          <a:xfrm>
            <a:off x="7282898" y="4040167"/>
            <a:ext cx="2515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계절별 상호작용 변수 평균값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050592F-22AD-F910-43E2-3C09F4A046E2}"/>
              </a:ext>
            </a:extLst>
          </p:cNvPr>
          <p:cNvSpPr txBox="1"/>
          <p:nvPr/>
        </p:nvSpPr>
        <p:spPr>
          <a:xfrm>
            <a:off x="1090849" y="4207576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 변수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45F1E77-9971-00C1-3832-CA7E0DA7F9B5}"/>
              </a:ext>
            </a:extLst>
          </p:cNvPr>
          <p:cNvSpPr txBox="1"/>
          <p:nvPr/>
        </p:nvSpPr>
        <p:spPr>
          <a:xfrm>
            <a:off x="1395045" y="4623690"/>
            <a:ext cx="4301607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조회수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가을에 가장 높게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나타났으며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	 </a:t>
            </a:r>
            <a:r>
              <a:rPr lang="ko-KR" altLang="en-US" sz="1600" u="sng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봄에 가장 낮게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나타남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00" dirty="0">
                <a:solidFill>
                  <a:schemeClr val="bg2">
                    <a:lumMod val="1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1400" dirty="0">
              <a:solidFill>
                <a:schemeClr val="bg2">
                  <a:lumMod val="1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좋아요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여름과 가을에 가장 높은 경향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	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보였으나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u="sng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봄과 겨울에 낮게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나타남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600" dirty="0">
                <a:solidFill>
                  <a:schemeClr val="bg2">
                    <a:lumMod val="1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댓글수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여름에 가장 높고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	 </a:t>
            </a:r>
            <a:r>
              <a:rPr lang="ko-KR" altLang="en-US" sz="1600" u="sng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겨울에 가장 낮은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경향을 보임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4370780-4043-1CED-2374-79846C45839D}"/>
              </a:ext>
            </a:extLst>
          </p:cNvPr>
          <p:cNvSpPr txBox="1"/>
          <p:nvPr/>
        </p:nvSpPr>
        <p:spPr>
          <a:xfrm>
            <a:off x="3422558" y="3433234"/>
            <a:ext cx="65341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CB34B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가을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9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10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11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</a:p>
          <a:p>
            <a:r>
              <a:rPr lang="ko-KR" altLang="en-US" dirty="0">
                <a:solidFill>
                  <a:srgbClr val="AEC3CB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겨울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12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1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</a:p>
        </p:txBody>
      </p:sp>
    </p:spTree>
    <p:extLst>
      <p:ext uri="{BB962C8B-B14F-4D97-AF65-F5344CB8AC3E}">
        <p14:creationId xmlns:p14="http://schemas.microsoft.com/office/powerpoint/2010/main" val="281339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617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08154" y="2187339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548462" y="2341196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830492" y="2715401"/>
            <a:ext cx="9556180" cy="1903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전반적으로 여름과 가을에는 사용자 상호작용 변수인 조회수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좋아요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댓글수가 높게 나타나며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봄과 겨울에는 낮게 나타남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야외 활동량이 높고 즐길 컨텐츠가 많은 여름과 가을에 여러 정보들을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얻기 위해 영상을 보고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댓글을 작성하면서 자신이 궁금한 추가 정보를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탐색하면서 조회수 및 댓글수가 높게 나타났을 것으로 예상됨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7"/>
            <a:ext cx="417691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계절별 트렌드 분석</a:t>
            </a:r>
            <a:endParaRPr lang="ko-KR" altLang="en-US" sz="24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AE36A73-D56D-C4B9-9D12-2642DEE48FA7}"/>
              </a:ext>
            </a:extLst>
          </p:cNvPr>
          <p:cNvSpPr/>
          <p:nvPr/>
        </p:nvSpPr>
        <p:spPr>
          <a:xfrm>
            <a:off x="1229916" y="4799909"/>
            <a:ext cx="9786036" cy="1196779"/>
          </a:xfrm>
          <a:prstGeom prst="roundRect">
            <a:avLst>
              <a:gd name="adj" fmla="val 287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53893-EB33-E9B2-C93D-6CCE0545E5BA}"/>
              </a:ext>
            </a:extLst>
          </p:cNvPr>
          <p:cNvSpPr txBox="1"/>
          <p:nvPr/>
        </p:nvSpPr>
        <p:spPr>
          <a:xfrm>
            <a:off x="1548461" y="4807013"/>
            <a:ext cx="95561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E2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Conclusion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D0A74D-B84C-72CA-BA1B-C51E2B4206F0}"/>
              </a:ext>
            </a:extLst>
          </p:cNvPr>
          <p:cNvSpPr txBox="1"/>
          <p:nvPr/>
        </p:nvSpPr>
        <p:spPr>
          <a:xfrm>
            <a:off x="2072011" y="5253217"/>
            <a:ext cx="77744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신규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유튜버의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영상이 트랜드 영상에 올라가기 위해서는 사용자 상호작용 변수의 평균이 높은 </a:t>
            </a:r>
            <a:r>
              <a:rPr lang="ko-KR" altLang="en-US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여름 또는 가을에 업로드하는 것이 유리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할 것으로 판단됨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8" name="그래픽 27">
            <a:extLst>
              <a:ext uri="{FF2B5EF4-FFF2-40B4-BE49-F238E27FC236}">
                <a16:creationId xmlns:a16="http://schemas.microsoft.com/office/drawing/2014/main" id="{0A3E6E4B-1675-7119-BBEA-DBD0699E8C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344608" y="3173708"/>
            <a:ext cx="2144611" cy="214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538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변수 선정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AC5BB0-283C-C0DE-4F2E-C03FC98717DF}"/>
              </a:ext>
            </a:extLst>
          </p:cNvPr>
          <p:cNvSpPr txBox="1"/>
          <p:nvPr/>
        </p:nvSpPr>
        <p:spPr>
          <a:xfrm>
            <a:off x="1057551" y="3726753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413826" y="2729033"/>
            <a:ext cx="355368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publishedat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업로드 일자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categoryid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ID)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View_count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23001A-21FA-ABB9-C925-780BE53B0CC1}"/>
              </a:ext>
            </a:extLst>
          </p:cNvPr>
          <p:cNvSpPr txBox="1"/>
          <p:nvPr/>
        </p:nvSpPr>
        <p:spPr>
          <a:xfrm>
            <a:off x="1380528" y="4067752"/>
            <a:ext cx="9556180" cy="1903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PublishedAt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기준으로 연도별로 정리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중복된 데이터의 경우 </a:t>
            </a: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Tranding_date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기준으로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가장 최신의 날짜를 골라 사용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PublishedAt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기준으로 매년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부터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까지의 데이터를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추출 하여 사용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6DCD9C-D7C6-389A-FCFF-B76792043581}"/>
              </a:ext>
            </a:extLst>
          </p:cNvPr>
          <p:cNvSpPr txBox="1"/>
          <p:nvPr/>
        </p:nvSpPr>
        <p:spPr>
          <a:xfrm>
            <a:off x="7773121" y="5899041"/>
            <a:ext cx="2515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쿼리 실행 후 결과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7A3908AC-88D4-E3F3-69B8-0FF997E0AA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3027" y="2303353"/>
            <a:ext cx="3810532" cy="3572374"/>
          </a:xfrm>
          <a:prstGeom prst="roundRect">
            <a:avLst>
              <a:gd name="adj" fmla="val 6002"/>
            </a:avLst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4BEB226-2304-F7C5-8991-280376C6C5FF}"/>
              </a:ext>
            </a:extLst>
          </p:cNvPr>
          <p:cNvSpPr txBox="1"/>
          <p:nvPr/>
        </p:nvSpPr>
        <p:spPr>
          <a:xfrm>
            <a:off x="1014134" y="1586117"/>
            <a:ext cx="70757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연도별 트렌드 분석 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콘텐츠 발행과 조회수 분석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25887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 단위 카테고리 분석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413826" y="2729033"/>
            <a:ext cx="3553688" cy="3011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Entertainment, people &amp; Blogs, Music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순서로 콘텐츠가 가장 많음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Entertainment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카테고리가 압도적으로 콘텐츠 수가 많으나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21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년도부터 시간이 지날수록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점점 감소하는 경향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보이고 있음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6DCD9C-D7C6-389A-FCFF-B76792043581}"/>
              </a:ext>
            </a:extLst>
          </p:cNvPr>
          <p:cNvSpPr txBox="1"/>
          <p:nvPr/>
        </p:nvSpPr>
        <p:spPr>
          <a:xfrm>
            <a:off x="7260647" y="5925792"/>
            <a:ext cx="2515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연도별 카테고리 콘텐츠 수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A7A2128-DA63-19B4-31B5-79EB93E2CD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0" b="1360"/>
          <a:stretch/>
        </p:blipFill>
        <p:spPr>
          <a:xfrm>
            <a:off x="5574711" y="2320755"/>
            <a:ext cx="5893342" cy="3543848"/>
          </a:xfrm>
          <a:prstGeom prst="roundRect">
            <a:avLst>
              <a:gd name="adj" fmla="val 6274"/>
            </a:avLst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85A61B-2063-5D57-F169-3B622B7D2686}"/>
              </a:ext>
            </a:extLst>
          </p:cNvPr>
          <p:cNvSpPr txBox="1"/>
          <p:nvPr/>
        </p:nvSpPr>
        <p:spPr>
          <a:xfrm>
            <a:off x="1014134" y="1586117"/>
            <a:ext cx="70757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연도별 트렌드 분석 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콘텐츠 발행과 조회수 분석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11098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91163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9066744-6003-5FA8-3807-2CCCBA98A3CA}"/>
              </a:ext>
            </a:extLst>
          </p:cNvPr>
          <p:cNvGrpSpPr/>
          <p:nvPr/>
        </p:nvGrpSpPr>
        <p:grpSpPr>
          <a:xfrm>
            <a:off x="952502" y="2188525"/>
            <a:ext cx="10286998" cy="2968460"/>
            <a:chOff x="622059" y="2243929"/>
            <a:chExt cx="10947884" cy="3159167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4DDA8570-AC95-F97B-FF5A-9CBFE0071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5" r="355"/>
            <a:stretch/>
          </p:blipFill>
          <p:spPr>
            <a:xfrm>
              <a:off x="622059" y="2243929"/>
              <a:ext cx="5253626" cy="3159167"/>
            </a:xfrm>
            <a:prstGeom prst="roundRect">
              <a:avLst>
                <a:gd name="adj" fmla="val 5199"/>
              </a:avLst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82C5EF5-4119-EB72-FE90-8E8F1CE0B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3" b="393"/>
            <a:stretch/>
          </p:blipFill>
          <p:spPr>
            <a:xfrm>
              <a:off x="6316317" y="2243929"/>
              <a:ext cx="5253626" cy="3159167"/>
            </a:xfrm>
            <a:prstGeom prst="roundRect">
              <a:avLst>
                <a:gd name="adj" fmla="val 5199"/>
              </a:avLst>
            </a:prstGeom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88BA7C4-3F0A-37E8-8BDE-079C25C2552F}"/>
              </a:ext>
            </a:extLst>
          </p:cNvPr>
          <p:cNvSpPr txBox="1"/>
          <p:nvPr/>
        </p:nvSpPr>
        <p:spPr>
          <a:xfrm>
            <a:off x="952502" y="5343024"/>
            <a:ext cx="493648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ko-KR"/>
            </a:defPPr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2024</a:t>
            </a:r>
            <a:r>
              <a:rPr lang="ko-KR" altLang="en-US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년은 비록 </a:t>
            </a:r>
            <a:r>
              <a:rPr lang="en-US" altLang="ko-KR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4</a:t>
            </a:r>
            <a:r>
              <a:rPr lang="ko-KR" altLang="en-US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개월간의 데이터만 있지만</a:t>
            </a:r>
            <a:r>
              <a:rPr lang="en-US" altLang="ko-KR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, </a:t>
            </a:r>
            <a:r>
              <a:rPr lang="ko-KR" altLang="en-US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이전 연도와 </a:t>
            </a:r>
            <a:r>
              <a:rPr lang="ko-KR" altLang="en-US" sz="1600" dirty="0">
                <a:solidFill>
                  <a:srgbClr val="FF616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다른 양상</a:t>
            </a:r>
            <a:r>
              <a:rPr lang="ko-KR" altLang="en-US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을 보임</a:t>
            </a:r>
            <a:r>
              <a:rPr lang="en-US" altLang="ko-KR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. </a:t>
            </a:r>
            <a:r>
              <a:rPr lang="ko-KR" altLang="en-US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이를 확인하기 위해 </a:t>
            </a:r>
            <a:br>
              <a:rPr lang="en-US" altLang="ko-KR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</a:br>
            <a:r>
              <a:rPr lang="ko-KR" altLang="en-US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매년 </a:t>
            </a:r>
            <a:r>
              <a:rPr lang="en-US" altLang="ko-KR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1</a:t>
            </a:r>
            <a:r>
              <a:rPr lang="ko-KR" altLang="en-US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월부터 </a:t>
            </a:r>
            <a:r>
              <a:rPr lang="en-US" altLang="ko-KR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4</a:t>
            </a:r>
            <a:r>
              <a:rPr lang="ko-KR" altLang="en-US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월까지의 데이터를 추출해 비교</a:t>
            </a:r>
            <a:endParaRPr lang="en-US" altLang="ko-KR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8B842B9-681C-E53B-CAEA-6562026B9A0F}"/>
              </a:ext>
            </a:extLst>
          </p:cNvPr>
          <p:cNvSpPr txBox="1"/>
          <p:nvPr/>
        </p:nvSpPr>
        <p:spPr>
          <a:xfrm>
            <a:off x="6303017" y="5333070"/>
            <a:ext cx="493648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ko-KR"/>
            </a:defPPr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비교 결과 </a:t>
            </a:r>
            <a:r>
              <a:rPr lang="en-US" altLang="ko-KR" sz="1600" dirty="0">
                <a:solidFill>
                  <a:srgbClr val="FF616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2024</a:t>
            </a:r>
            <a:r>
              <a:rPr lang="ko-KR" altLang="en-US" sz="1600" dirty="0">
                <a:solidFill>
                  <a:srgbClr val="FF616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년에만 발생하는 현상</a:t>
            </a:r>
            <a:r>
              <a:rPr lang="ko-KR" altLang="en-US" sz="16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임을 확인</a:t>
            </a:r>
            <a:endParaRPr lang="en-US" altLang="ko-KR" sz="16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72B85D9-0C14-2DEF-AE28-E2FF985EB8C8}"/>
              </a:ext>
            </a:extLst>
          </p:cNvPr>
          <p:cNvSpPr txBox="1"/>
          <p:nvPr/>
        </p:nvSpPr>
        <p:spPr>
          <a:xfrm>
            <a:off x="1014134" y="1586117"/>
            <a:ext cx="70757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연도별 트렌드 분석 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콘텐츠 발행과 조회수 분석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55927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617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08154" y="2187339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548462" y="2341196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830492" y="2715401"/>
            <a:ext cx="9556180" cy="1903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21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년도의 인기 카테고리들이 시간이 지날수록 하향하는 추세를 보임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21~23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년도 사이의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1~4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카테고리별 콘텐츠 수를 비교해 보았을 때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24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년도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1~4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월의 카테고리별 콘텐츠 수와 정반대의 양상을 띄고 있어 트렌드가 변화하고 있다고 해석할 수 있음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트렌드의 큰 변화가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24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년에만 나타나는 경향을 보이며 해당 변화가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일시적인지 지켜볼 필요가 있음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7"/>
            <a:ext cx="70757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연도별 트렌드 분석 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콘텐츠 발행과 조회수 분석</a:t>
            </a:r>
            <a:endParaRPr lang="ko-KR" altLang="en-US" sz="24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AE36A73-D56D-C4B9-9D12-2642DEE48FA7}"/>
              </a:ext>
            </a:extLst>
          </p:cNvPr>
          <p:cNvSpPr/>
          <p:nvPr/>
        </p:nvSpPr>
        <p:spPr>
          <a:xfrm>
            <a:off x="1229916" y="4799909"/>
            <a:ext cx="9786036" cy="1196779"/>
          </a:xfrm>
          <a:prstGeom prst="roundRect">
            <a:avLst>
              <a:gd name="adj" fmla="val 287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53893-EB33-E9B2-C93D-6CCE0545E5BA}"/>
              </a:ext>
            </a:extLst>
          </p:cNvPr>
          <p:cNvSpPr txBox="1"/>
          <p:nvPr/>
        </p:nvSpPr>
        <p:spPr>
          <a:xfrm>
            <a:off x="1548461" y="4807013"/>
            <a:ext cx="95561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E2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Conclusion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D0A74D-B84C-72CA-BA1B-C51E2B4206F0}"/>
              </a:ext>
            </a:extLst>
          </p:cNvPr>
          <p:cNvSpPr txBox="1"/>
          <p:nvPr/>
        </p:nvSpPr>
        <p:spPr>
          <a:xfrm>
            <a:off x="2072010" y="5265917"/>
            <a:ext cx="87102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연도별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1~4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월까지의 데이터만 모아 비교하는 것은 위험한 접근일 수 있으나</a:t>
            </a:r>
            <a:b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비교적 가장 </a:t>
            </a:r>
            <a:r>
              <a:rPr lang="ko-KR" altLang="en-US" sz="1600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안정적인 성장폭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보였던 </a:t>
            </a:r>
            <a:r>
              <a:rPr lang="en-US" altLang="ko-KR" sz="1600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Travel &amp; Events</a:t>
            </a:r>
            <a:r>
              <a:rPr lang="ko-KR" altLang="en-US" sz="1600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추천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8679265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AC5BB0-283C-C0DE-4F2E-C03FC98717DF}"/>
              </a:ext>
            </a:extLst>
          </p:cNvPr>
          <p:cNvSpPr txBox="1"/>
          <p:nvPr/>
        </p:nvSpPr>
        <p:spPr>
          <a:xfrm>
            <a:off x="1057551" y="3726753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추출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413826" y="2729033"/>
            <a:ext cx="355368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video_id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tags, </a:t>
            </a: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view_count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publish, </a:t>
            </a: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categoryId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열을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csv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저장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활용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23001A-21FA-ABB9-C925-780BE53B0CC1}"/>
              </a:ext>
            </a:extLst>
          </p:cNvPr>
          <p:cNvSpPr txBox="1"/>
          <p:nvPr/>
        </p:nvSpPr>
        <p:spPr>
          <a:xfrm>
            <a:off x="1380528" y="4067752"/>
            <a:ext cx="9556180" cy="795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mysql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활용하여 조회수를 기준으로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카테고리별 순위 추출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연도별 트렌드 분석 </a:t>
            </a:r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조회수와 카테고리 내부 성장률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6DCD9C-D7C6-389A-FCFF-B76792043581}"/>
              </a:ext>
            </a:extLst>
          </p:cNvPr>
          <p:cNvSpPr txBox="1"/>
          <p:nvPr/>
        </p:nvSpPr>
        <p:spPr>
          <a:xfrm>
            <a:off x="7045030" y="5899041"/>
            <a:ext cx="25151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쿼리 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pic>
        <p:nvPicPr>
          <p:cNvPr id="6" name="그림 5" descr="텍스트, 스크린샷, 소프트웨어, 번호이(가) 표시된 사진">
            <a:extLst>
              <a:ext uri="{FF2B5EF4-FFF2-40B4-BE49-F238E27FC236}">
                <a16:creationId xmlns:a16="http://schemas.microsoft.com/office/drawing/2014/main" id="{91BD3E5F-0B0C-4E3E-87D4-8736680DF85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43696"/>
          <a:stretch/>
        </p:blipFill>
        <p:spPr>
          <a:xfrm>
            <a:off x="5361024" y="2346574"/>
            <a:ext cx="5883165" cy="3537728"/>
          </a:xfrm>
          <a:prstGeom prst="roundRect">
            <a:avLst>
              <a:gd name="adj" fmla="val 2376"/>
            </a:avLst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406AD5B9-7B91-9D21-B1F6-7747407FAE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725698" y="4788668"/>
            <a:ext cx="1495778" cy="1495778"/>
          </a:xfrm>
          <a:prstGeom prst="rect">
            <a:avLst/>
          </a:prstGeom>
        </p:spPr>
      </p:pic>
      <p:pic>
        <p:nvPicPr>
          <p:cNvPr id="28" name="그림 27" descr="로고, 그래픽, 상징, 스크린샷이(가) 표시된 사진&#10;&#10;자동 생성된 설명">
            <a:extLst>
              <a:ext uri="{FF2B5EF4-FFF2-40B4-BE49-F238E27FC236}">
                <a16:creationId xmlns:a16="http://schemas.microsoft.com/office/drawing/2014/main" id="{E6CC11D2-170D-531C-55FD-043B768C1AD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325" y="4785540"/>
            <a:ext cx="1409160" cy="140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0195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lphaUcPeriod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추출 및 분석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연도별 트렌드 분석 </a:t>
            </a:r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조회수와 카테고리 내부 성장률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 descr="텍스트, 스크린샷, 소프트웨어, 번호이(가) 표시된 사진">
            <a:extLst>
              <a:ext uri="{FF2B5EF4-FFF2-40B4-BE49-F238E27FC236}">
                <a16:creationId xmlns:a16="http://schemas.microsoft.com/office/drawing/2014/main" id="{89E8EC1B-0D95-841A-712A-69034D23359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9974" r="50000"/>
          <a:stretch/>
        </p:blipFill>
        <p:spPr>
          <a:xfrm>
            <a:off x="1459763" y="2855005"/>
            <a:ext cx="3783013" cy="3150286"/>
          </a:xfrm>
          <a:prstGeom prst="roundRect">
            <a:avLst>
              <a:gd name="adj" fmla="val 7115"/>
            </a:avLst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F5C173F-560B-0D8D-33A7-5F6E2152B067}"/>
              </a:ext>
            </a:extLst>
          </p:cNvPr>
          <p:cNvSpPr txBox="1"/>
          <p:nvPr/>
        </p:nvSpPr>
        <p:spPr>
          <a:xfrm>
            <a:off x="5813251" y="2314532"/>
            <a:ext cx="39337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B.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연도별 조회수 상위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카테고리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24" name="그림 23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7C678C70-724E-D7BF-902D-AB1C647CC9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3251" y="2828544"/>
            <a:ext cx="5664201" cy="111250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4F707DD-7B6C-2AF3-5D8E-48EE26BCC2D1}"/>
              </a:ext>
            </a:extLst>
          </p:cNvPr>
          <p:cNvSpPr txBox="1"/>
          <p:nvPr/>
        </p:nvSpPr>
        <p:spPr>
          <a:xfrm>
            <a:off x="5813251" y="3970460"/>
            <a:ext cx="56642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Music, Science &amp; Technology,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Entertainment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순서대로 평균 조회수가 높음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F16E18E-4042-42F3-6256-190BF27DA3B3}"/>
              </a:ext>
            </a:extLst>
          </p:cNvPr>
          <p:cNvSpPr txBox="1"/>
          <p:nvPr/>
        </p:nvSpPr>
        <p:spPr>
          <a:xfrm>
            <a:off x="7187341" y="5319054"/>
            <a:ext cx="39337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C.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연도별 조회수 상위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카테고리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48349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3A852EDC-3944-D10D-AD5D-A016408BA31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" y="805333"/>
            <a:ext cx="1219199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4400" dirty="0">
                <a:solidFill>
                  <a:schemeClr val="bg1">
                    <a:alpha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B91C129-0F14-C1AD-3391-F11E13419DC7}"/>
              </a:ext>
            </a:extLst>
          </p:cNvPr>
          <p:cNvGrpSpPr/>
          <p:nvPr/>
        </p:nvGrpSpPr>
        <p:grpSpPr>
          <a:xfrm>
            <a:off x="520701" y="360557"/>
            <a:ext cx="571500" cy="618906"/>
            <a:chOff x="901700" y="885995"/>
            <a:chExt cx="688975" cy="746125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FD772458-5D1D-AE92-ACCA-AF72141EFA92}"/>
                </a:ext>
              </a:extLst>
            </p:cNvPr>
            <p:cNvSpPr/>
            <p:nvPr/>
          </p:nvSpPr>
          <p:spPr>
            <a:xfrm>
              <a:off x="901700" y="1047920"/>
              <a:ext cx="584200" cy="584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3A05EB7-6FC1-69FD-1E15-CC752D630F70}"/>
                </a:ext>
              </a:extLst>
            </p:cNvPr>
            <p:cNvSpPr/>
            <p:nvPr/>
          </p:nvSpPr>
          <p:spPr>
            <a:xfrm>
              <a:off x="1222375" y="885995"/>
              <a:ext cx="368300" cy="368300"/>
            </a:xfrm>
            <a:prstGeom prst="ellipse">
              <a:avLst/>
            </a:prstGeom>
            <a:solidFill>
              <a:srgbClr val="E20000"/>
            </a:solidFill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281E325-CE0A-E5DB-E9E1-E5BF41023F33}"/>
              </a:ext>
            </a:extLst>
          </p:cNvPr>
          <p:cNvSpPr txBox="1"/>
          <p:nvPr/>
        </p:nvSpPr>
        <p:spPr>
          <a:xfrm>
            <a:off x="1092201" y="414002"/>
            <a:ext cx="4176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</a:t>
            </a:r>
            <a:r>
              <a:rPr lang="en-US" altLang="ko-KR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ndex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350888-8676-E79C-18D7-25BDCBC1B4DE}"/>
              </a:ext>
            </a:extLst>
          </p:cNvPr>
          <p:cNvSpPr txBox="1"/>
          <p:nvPr/>
        </p:nvSpPr>
        <p:spPr>
          <a:xfrm>
            <a:off x="786699" y="1599716"/>
            <a:ext cx="202534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11500" dirty="0">
                <a:solidFill>
                  <a:srgbClr val="E2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117689-CDA3-C046-A734-93CD887C9F6A}"/>
              </a:ext>
            </a:extLst>
          </p:cNvPr>
          <p:cNvSpPr txBox="1"/>
          <p:nvPr/>
        </p:nvSpPr>
        <p:spPr>
          <a:xfrm>
            <a:off x="3687644" y="1599716"/>
            <a:ext cx="202534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11500" dirty="0">
                <a:solidFill>
                  <a:srgbClr val="E2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6CB43D-26B3-36AA-BB6E-D3C95763320B}"/>
              </a:ext>
            </a:extLst>
          </p:cNvPr>
          <p:cNvSpPr txBox="1"/>
          <p:nvPr/>
        </p:nvSpPr>
        <p:spPr>
          <a:xfrm>
            <a:off x="6583187" y="1599716"/>
            <a:ext cx="202534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11500" dirty="0">
                <a:solidFill>
                  <a:srgbClr val="E2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6903E2-818B-8038-09A1-A8EC4945CE98}"/>
              </a:ext>
            </a:extLst>
          </p:cNvPr>
          <p:cNvSpPr txBox="1"/>
          <p:nvPr/>
        </p:nvSpPr>
        <p:spPr>
          <a:xfrm>
            <a:off x="9484132" y="1599716"/>
            <a:ext cx="202534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11500" dirty="0">
                <a:solidFill>
                  <a:srgbClr val="E2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BE0D705-9D25-6C27-BA75-C20A347E92DE}"/>
              </a:ext>
            </a:extLst>
          </p:cNvPr>
          <p:cNvCxnSpPr/>
          <p:nvPr/>
        </p:nvCxnSpPr>
        <p:spPr>
          <a:xfrm>
            <a:off x="3238500" y="1955152"/>
            <a:ext cx="0" cy="3797948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DC395A5-5175-E4EA-535A-657E09196EFF}"/>
              </a:ext>
            </a:extLst>
          </p:cNvPr>
          <p:cNvCxnSpPr/>
          <p:nvPr/>
        </p:nvCxnSpPr>
        <p:spPr>
          <a:xfrm>
            <a:off x="6096000" y="1955152"/>
            <a:ext cx="0" cy="3797948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A0E8EB8-5CEF-B5F5-D729-BF9058D6B7E0}"/>
              </a:ext>
            </a:extLst>
          </p:cNvPr>
          <p:cNvCxnSpPr/>
          <p:nvPr/>
        </p:nvCxnSpPr>
        <p:spPr>
          <a:xfrm>
            <a:off x="8953500" y="1955152"/>
            <a:ext cx="0" cy="3797948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923838D8-38F8-36F7-046E-E98BCCC9956E}"/>
              </a:ext>
            </a:extLst>
          </p:cNvPr>
          <p:cNvCxnSpPr>
            <a:cxnSpLocks/>
          </p:cNvCxnSpPr>
          <p:nvPr/>
        </p:nvCxnSpPr>
        <p:spPr>
          <a:xfrm>
            <a:off x="1524000" y="3372864"/>
            <a:ext cx="622300" cy="0"/>
          </a:xfrm>
          <a:prstGeom prst="line">
            <a:avLst/>
          </a:prstGeom>
          <a:ln>
            <a:solidFill>
              <a:schemeClr val="bg1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4FD0AEB2-0982-CFE2-E3A9-64603AB5490C}"/>
              </a:ext>
            </a:extLst>
          </p:cNvPr>
          <p:cNvCxnSpPr>
            <a:cxnSpLocks/>
          </p:cNvCxnSpPr>
          <p:nvPr/>
        </p:nvCxnSpPr>
        <p:spPr>
          <a:xfrm>
            <a:off x="4386466" y="3372864"/>
            <a:ext cx="622300" cy="0"/>
          </a:xfrm>
          <a:prstGeom prst="line">
            <a:avLst/>
          </a:prstGeom>
          <a:ln>
            <a:solidFill>
              <a:schemeClr val="bg1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C79E0F4C-B82A-1CDF-8819-DE51A1E3E205}"/>
              </a:ext>
            </a:extLst>
          </p:cNvPr>
          <p:cNvCxnSpPr>
            <a:cxnSpLocks/>
          </p:cNvCxnSpPr>
          <p:nvPr/>
        </p:nvCxnSpPr>
        <p:spPr>
          <a:xfrm>
            <a:off x="7274332" y="3372864"/>
            <a:ext cx="622300" cy="0"/>
          </a:xfrm>
          <a:prstGeom prst="line">
            <a:avLst/>
          </a:prstGeom>
          <a:ln>
            <a:solidFill>
              <a:schemeClr val="bg1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54469AA7-0D26-83F9-F457-6501D1429B72}"/>
              </a:ext>
            </a:extLst>
          </p:cNvPr>
          <p:cNvCxnSpPr>
            <a:cxnSpLocks/>
          </p:cNvCxnSpPr>
          <p:nvPr/>
        </p:nvCxnSpPr>
        <p:spPr>
          <a:xfrm>
            <a:off x="10200298" y="3372864"/>
            <a:ext cx="622300" cy="0"/>
          </a:xfrm>
          <a:prstGeom prst="line">
            <a:avLst/>
          </a:prstGeom>
          <a:ln>
            <a:solidFill>
              <a:schemeClr val="bg1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8FB8E71-5083-3F94-C18E-ECBD2EF3DE54}"/>
              </a:ext>
            </a:extLst>
          </p:cNvPr>
          <p:cNvSpPr txBox="1"/>
          <p:nvPr/>
        </p:nvSpPr>
        <p:spPr>
          <a:xfrm>
            <a:off x="666244" y="3498690"/>
            <a:ext cx="2266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996F96F-421C-EEE4-9354-B9C9CEAC9683}"/>
              </a:ext>
            </a:extLst>
          </p:cNvPr>
          <p:cNvSpPr txBox="1"/>
          <p:nvPr/>
        </p:nvSpPr>
        <p:spPr>
          <a:xfrm>
            <a:off x="775895" y="4086468"/>
            <a:ext cx="2056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주제 선정 이유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2805FA-3BB7-5EDE-A915-7BC989671CA0}"/>
              </a:ext>
            </a:extLst>
          </p:cNvPr>
          <p:cNvSpPr txBox="1"/>
          <p:nvPr/>
        </p:nvSpPr>
        <p:spPr>
          <a:xfrm>
            <a:off x="3559081" y="3498690"/>
            <a:ext cx="2266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정보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19EF908-D5B4-1E2E-A603-416251766F5C}"/>
              </a:ext>
            </a:extLst>
          </p:cNvPr>
          <p:cNvSpPr txBox="1"/>
          <p:nvPr/>
        </p:nvSpPr>
        <p:spPr>
          <a:xfrm>
            <a:off x="6221932" y="3498690"/>
            <a:ext cx="273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D4D24E4-9F01-4B3A-CD08-B888ABD4EEE0}"/>
              </a:ext>
            </a:extLst>
          </p:cNvPr>
          <p:cNvSpPr txBox="1"/>
          <p:nvPr/>
        </p:nvSpPr>
        <p:spPr>
          <a:xfrm>
            <a:off x="9415342" y="3498690"/>
            <a:ext cx="2266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결론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0E55A93-714A-2BA1-CD74-589CD0869FF5}"/>
              </a:ext>
            </a:extLst>
          </p:cNvPr>
          <p:cNvSpPr txBox="1"/>
          <p:nvPr/>
        </p:nvSpPr>
        <p:spPr>
          <a:xfrm>
            <a:off x="3672220" y="4086468"/>
            <a:ext cx="2056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소개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29F5CB-8890-A570-B437-B2FA093040AD}"/>
              </a:ext>
            </a:extLst>
          </p:cNvPr>
          <p:cNvSpPr txBox="1"/>
          <p:nvPr/>
        </p:nvSpPr>
        <p:spPr>
          <a:xfrm>
            <a:off x="6227934" y="4086468"/>
            <a:ext cx="2664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시간대별 트렌드 분석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05E90EC-A266-B52F-9B3B-6501B976C62D}"/>
              </a:ext>
            </a:extLst>
          </p:cNvPr>
          <p:cNvSpPr txBox="1"/>
          <p:nvPr/>
        </p:nvSpPr>
        <p:spPr>
          <a:xfrm>
            <a:off x="9468708" y="4086468"/>
            <a:ext cx="2056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요약 및 결론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85685FB-78DA-7128-609C-8AC8C2A1F92E}"/>
              </a:ext>
            </a:extLst>
          </p:cNvPr>
          <p:cNvSpPr txBox="1"/>
          <p:nvPr/>
        </p:nvSpPr>
        <p:spPr>
          <a:xfrm>
            <a:off x="3672220" y="4491836"/>
            <a:ext cx="2056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 툴 소개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5A3D70-6452-7FE0-D650-155ECD8D1CB3}"/>
              </a:ext>
            </a:extLst>
          </p:cNvPr>
          <p:cNvSpPr txBox="1"/>
          <p:nvPr/>
        </p:nvSpPr>
        <p:spPr>
          <a:xfrm>
            <a:off x="3672220" y="4897204"/>
            <a:ext cx="2056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변수 설명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F5492B6-3DEF-3054-804B-9D4543D42B08}"/>
              </a:ext>
            </a:extLst>
          </p:cNvPr>
          <p:cNvSpPr txBox="1"/>
          <p:nvPr/>
        </p:nvSpPr>
        <p:spPr>
          <a:xfrm>
            <a:off x="6227934" y="4491836"/>
            <a:ext cx="2664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계절별 트렌드 분석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113FEE5-4C53-5D65-7A69-7DB0CD1A4710}"/>
              </a:ext>
            </a:extLst>
          </p:cNvPr>
          <p:cNvSpPr txBox="1"/>
          <p:nvPr/>
        </p:nvSpPr>
        <p:spPr>
          <a:xfrm>
            <a:off x="6227934" y="4897204"/>
            <a:ext cx="2664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연도별 트렌드 분석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2BCA9CB-EDD8-C1D7-35BD-273F5A7E1C90}"/>
              </a:ext>
            </a:extLst>
          </p:cNvPr>
          <p:cNvSpPr txBox="1"/>
          <p:nvPr/>
        </p:nvSpPr>
        <p:spPr>
          <a:xfrm>
            <a:off x="6227934" y="5302572"/>
            <a:ext cx="2664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연도별 트렌드 분석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E7469BA-64A7-31FA-945D-D2C50FDA3BE3}"/>
              </a:ext>
            </a:extLst>
          </p:cNvPr>
          <p:cNvSpPr txBox="1"/>
          <p:nvPr/>
        </p:nvSpPr>
        <p:spPr>
          <a:xfrm>
            <a:off x="6221932" y="5707940"/>
            <a:ext cx="3045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카테고리별 성장성 분석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CCECDF-619F-8E85-8ADF-93B0C59DC2D5}"/>
              </a:ext>
            </a:extLst>
          </p:cNvPr>
          <p:cNvSpPr txBox="1"/>
          <p:nvPr/>
        </p:nvSpPr>
        <p:spPr>
          <a:xfrm>
            <a:off x="9468708" y="4491836"/>
            <a:ext cx="2056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한계점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A0BC5CD-AAF1-5EC5-DB68-440A11E040D4}"/>
              </a:ext>
            </a:extLst>
          </p:cNvPr>
          <p:cNvSpPr txBox="1"/>
          <p:nvPr/>
        </p:nvSpPr>
        <p:spPr>
          <a:xfrm>
            <a:off x="9468708" y="4897204"/>
            <a:ext cx="2056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분석 계획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97862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연도별 트렌드 분석 </a:t>
            </a:r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조회수와 카테고리 내부 성장률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A2DBC3-FDC0-43D6-5370-51E74DFA160E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C.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카테고리별 성장 추이 분석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79432-93EE-7F8E-C330-877F05791E8B}"/>
              </a:ext>
            </a:extLst>
          </p:cNvPr>
          <p:cNvSpPr txBox="1"/>
          <p:nvPr/>
        </p:nvSpPr>
        <p:spPr>
          <a:xfrm>
            <a:off x="1548462" y="2744003"/>
            <a:ext cx="39337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music</a:t>
            </a:r>
          </a:p>
          <a:p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4" descr="라인, 그래프, 도표, 스크린샷이(가) 표시된 사진&#10;&#10;자동 생성된 설명">
            <a:extLst>
              <a:ext uri="{FF2B5EF4-FFF2-40B4-BE49-F238E27FC236}">
                <a16:creationId xmlns:a16="http://schemas.microsoft.com/office/drawing/2014/main" id="{F00DCC47-347F-56FC-E2B8-478DCDE6AC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289" y="3143466"/>
            <a:ext cx="6028029" cy="22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9CDC7D23-141D-3A7E-5C9C-F2C05ADCDB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7317" y="3155516"/>
            <a:ext cx="2981409" cy="221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그림 8" descr="텍스트, 폰트, 스크린샷, 라인이(가) 표시된 사진&#10;&#10;자동 생성된 설명">
            <a:extLst>
              <a:ext uri="{FF2B5EF4-FFF2-40B4-BE49-F238E27FC236}">
                <a16:creationId xmlns:a16="http://schemas.microsoft.com/office/drawing/2014/main" id="{10EE0AAB-47FF-D5B3-C208-4AF1FA728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6999" y="5465413"/>
            <a:ext cx="3098001" cy="641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4163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연도별 트렌드 분석 </a:t>
            </a:r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조회수와 카테고리 내부 성장률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A2DBC3-FDC0-43D6-5370-51E74DFA160E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C.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카테고리별 성장 추이 분석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79432-93EE-7F8E-C330-877F05791E8B}"/>
              </a:ext>
            </a:extLst>
          </p:cNvPr>
          <p:cNvSpPr txBox="1"/>
          <p:nvPr/>
        </p:nvSpPr>
        <p:spPr>
          <a:xfrm>
            <a:off x="1548462" y="2744003"/>
            <a:ext cx="39337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b.  Science &amp; Technology</a:t>
            </a:r>
          </a:p>
          <a:p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4">
            <a:extLst>
              <a:ext uri="{FF2B5EF4-FFF2-40B4-BE49-F238E27FC236}">
                <a16:creationId xmlns:a16="http://schemas.microsoft.com/office/drawing/2014/main" id="{F00DCC47-347F-56FC-E2B8-478DCDE6AC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09289" y="3365994"/>
            <a:ext cx="6028029" cy="1769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그림 6">
            <a:extLst>
              <a:ext uri="{FF2B5EF4-FFF2-40B4-BE49-F238E27FC236}">
                <a16:creationId xmlns:a16="http://schemas.microsoft.com/office/drawing/2014/main" id="{9CDC7D23-141D-3A7E-5C9C-F2C05ADCDB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37317" y="3499839"/>
            <a:ext cx="2981409" cy="1523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그림 8">
            <a:extLst>
              <a:ext uri="{FF2B5EF4-FFF2-40B4-BE49-F238E27FC236}">
                <a16:creationId xmlns:a16="http://schemas.microsoft.com/office/drawing/2014/main" id="{10EE0AAB-47FF-D5B3-C208-4AF1FA728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546999" y="5472728"/>
            <a:ext cx="3098001" cy="626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5247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연도별 트렌드 분석 </a:t>
            </a:r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조회수와 카테고리 내부 성장률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A2DBC3-FDC0-43D6-5370-51E74DFA160E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C.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카테고리별 성장 추이 분석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79432-93EE-7F8E-C330-877F05791E8B}"/>
              </a:ext>
            </a:extLst>
          </p:cNvPr>
          <p:cNvSpPr txBox="1"/>
          <p:nvPr/>
        </p:nvSpPr>
        <p:spPr>
          <a:xfrm>
            <a:off x="1548462" y="2744003"/>
            <a:ext cx="39337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c.  Entertainment</a:t>
            </a:r>
          </a:p>
          <a:p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4">
            <a:extLst>
              <a:ext uri="{FF2B5EF4-FFF2-40B4-BE49-F238E27FC236}">
                <a16:creationId xmlns:a16="http://schemas.microsoft.com/office/drawing/2014/main" id="{F00DCC47-347F-56FC-E2B8-478DCDE6AC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88404" y="3142653"/>
            <a:ext cx="5869800" cy="221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그림 6">
            <a:extLst>
              <a:ext uri="{FF2B5EF4-FFF2-40B4-BE49-F238E27FC236}">
                <a16:creationId xmlns:a16="http://schemas.microsoft.com/office/drawing/2014/main" id="{9CDC7D23-141D-3A7E-5C9C-F2C05ADCDB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358204" y="3419085"/>
            <a:ext cx="3121156" cy="1674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그림 8">
            <a:extLst>
              <a:ext uri="{FF2B5EF4-FFF2-40B4-BE49-F238E27FC236}">
                <a16:creationId xmlns:a16="http://schemas.microsoft.com/office/drawing/2014/main" id="{10EE0AAB-47FF-D5B3-C208-4AF1FA728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551077" y="5472728"/>
            <a:ext cx="3089845" cy="626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25279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617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08154" y="2187339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53829" y="2341196"/>
            <a:ext cx="267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335859" y="2715401"/>
            <a:ext cx="4506808" cy="1903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조회수 기준 상위 </a:t>
            </a:r>
            <a:r>
              <a:rPr lang="en-US" altLang="ko-KR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카테고리를 나열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함으로써 한국 유튜브 생태계에서 가장 조회수가 잘 나오는 카테고리를 다음 순서로 제안할 수 있음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(Music, Science &amp; Technology, Entertainment, Gaming, Film &amp; Animation)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AE36A73-D56D-C4B9-9D12-2642DEE48FA7}"/>
              </a:ext>
            </a:extLst>
          </p:cNvPr>
          <p:cNvSpPr/>
          <p:nvPr/>
        </p:nvSpPr>
        <p:spPr>
          <a:xfrm>
            <a:off x="1229916" y="4799909"/>
            <a:ext cx="9786036" cy="1196779"/>
          </a:xfrm>
          <a:prstGeom prst="roundRect">
            <a:avLst>
              <a:gd name="adj" fmla="val 287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53893-EB33-E9B2-C93D-6CCE0545E5BA}"/>
              </a:ext>
            </a:extLst>
          </p:cNvPr>
          <p:cNvSpPr txBox="1"/>
          <p:nvPr/>
        </p:nvSpPr>
        <p:spPr>
          <a:xfrm>
            <a:off x="1548461" y="4807013"/>
            <a:ext cx="95561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E2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Conclusion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D0A74D-B84C-72CA-BA1B-C51E2B4206F0}"/>
              </a:ext>
            </a:extLst>
          </p:cNvPr>
          <p:cNvSpPr txBox="1"/>
          <p:nvPr/>
        </p:nvSpPr>
        <p:spPr>
          <a:xfrm>
            <a:off x="2072010" y="5265917"/>
            <a:ext cx="87102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상위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 카테고리에서 </a:t>
            </a:r>
            <a:r>
              <a:rPr lang="ko-KR" altLang="en-US" sz="1600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성장세가 가장 높은 </a:t>
            </a:r>
            <a:r>
              <a:rPr lang="en-US" altLang="ko-KR" sz="1600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Science &amp; Technology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카테고리에서 </a:t>
            </a:r>
            <a:b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신규로 유튜브를 시작하도록 제안할 수 있음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9549CF-A5AB-3D33-6105-62943E911B07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연도별 트렌드 분석 </a:t>
            </a:r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조회수와 카테고리 내부 성장률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C80CFE-79C2-9E3F-6A2D-865BA453DA2E}"/>
              </a:ext>
            </a:extLst>
          </p:cNvPr>
          <p:cNvSpPr txBox="1"/>
          <p:nvPr/>
        </p:nvSpPr>
        <p:spPr>
          <a:xfrm>
            <a:off x="5909626" y="2341196"/>
            <a:ext cx="267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분석의 한계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18177F6-3F65-A81F-5F24-6A48575CFC85}"/>
              </a:ext>
            </a:extLst>
          </p:cNvPr>
          <p:cNvSpPr txBox="1"/>
          <p:nvPr/>
        </p:nvSpPr>
        <p:spPr>
          <a:xfrm>
            <a:off x="6282660" y="2715401"/>
            <a:ext cx="5045748" cy="1534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파워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크리에이터에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의한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왜곡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발생 우려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수집 기간이 짧아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추세분석에 한계가 있음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성장중인 카테고리에 대한 분석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하지 못하였음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어떤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세부 테마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유튜브를 시작할지 제안하기 어려움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93863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방법 및 변수 선택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413826" y="2729033"/>
            <a:ext cx="6142674" cy="1903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데이터를 카테고리별로 분류함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Trending date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기준으로 월 별로 수집함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중복 데이터의 경우 가장 마지막의 데이터를 기준으로 정리함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부터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2024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까지의 데이터를 수집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변수는 조회수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좋아요 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댓글 수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가지로 선택함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카테고리별 성장성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9" name="그래픽 18">
            <a:extLst>
              <a:ext uri="{FF2B5EF4-FFF2-40B4-BE49-F238E27FC236}">
                <a16:creationId xmlns:a16="http://schemas.microsoft.com/office/drawing/2014/main" id="{9E8B2913-4512-7B7B-CD5A-540D13E640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36347" y="200139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605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추세선과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예측값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계산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413826" y="2729033"/>
            <a:ext cx="5869780" cy="2642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추세선의 경우 데이터의 선형적인 변동을 분석함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Linear regression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모델로 진행함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예측값의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경우 선형적인 예측에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비선형적인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분포를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합쳐 분석함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Linear regression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과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Random forest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두 모델의 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앙상블 모델을 사용함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2024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부터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월까지의 값을 예측함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카테고리별 성장성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4" name="내용 개체 틀 2" descr="텍스트, 라인, 그래프, 도표이(가) 표시된 사진&#10;&#10;자동 생성된 설명">
            <a:extLst>
              <a:ext uri="{FF2B5EF4-FFF2-40B4-BE49-F238E27FC236}">
                <a16:creationId xmlns:a16="http://schemas.microsoft.com/office/drawing/2014/main" id="{B43839F0-27CA-10DD-C8BF-1FFC519900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517" y="2567537"/>
            <a:ext cx="5181600" cy="3108960"/>
          </a:xfrm>
          <a:prstGeom prst="roundRect">
            <a:avLst>
              <a:gd name="adj" fmla="val 9314"/>
            </a:avLst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8D54C6-7DE5-9580-04BC-8A3D99946A97}"/>
              </a:ext>
            </a:extLst>
          </p:cNvPr>
          <p:cNvSpPr txBox="1"/>
          <p:nvPr/>
        </p:nvSpPr>
        <p:spPr>
          <a:xfrm>
            <a:off x="8033733" y="303335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추세선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CCE3F0-8F10-94D9-8908-3D74AB554D4D}"/>
              </a:ext>
            </a:extLst>
          </p:cNvPr>
          <p:cNvSpPr txBox="1"/>
          <p:nvPr/>
        </p:nvSpPr>
        <p:spPr>
          <a:xfrm>
            <a:off x="9860247" y="5307165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예측 데이터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F6C6E818-5E12-75A1-8E01-2EAD95B036B7}"/>
              </a:ext>
            </a:extLst>
          </p:cNvPr>
          <p:cNvCxnSpPr>
            <a:stCxn id="6" idx="2"/>
          </p:cNvCxnSpPr>
          <p:nvPr/>
        </p:nvCxnSpPr>
        <p:spPr>
          <a:xfrm>
            <a:off x="8472315" y="3402687"/>
            <a:ext cx="41214" cy="845293"/>
          </a:xfrm>
          <a:prstGeom prst="straightConnector1">
            <a:avLst/>
          </a:prstGeom>
          <a:ln>
            <a:solidFill>
              <a:schemeClr val="accent6"/>
            </a:solidFill>
            <a:tailEnd type="oval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1209BA30-DBE6-9C14-7C67-D515D3C75061}"/>
              </a:ext>
            </a:extLst>
          </p:cNvPr>
          <p:cNvCxnSpPr>
            <a:cxnSpLocks/>
          </p:cNvCxnSpPr>
          <p:nvPr/>
        </p:nvCxnSpPr>
        <p:spPr>
          <a:xfrm flipV="1">
            <a:off x="10419668" y="4558007"/>
            <a:ext cx="207389" cy="820132"/>
          </a:xfrm>
          <a:prstGeom prst="straightConnector1">
            <a:avLst/>
          </a:prstGeom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23307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성장성 분석 결과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413826" y="2729033"/>
            <a:ext cx="4842069" cy="3380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총 카테고리 수는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우하향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추세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보이는 카테고리는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11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Film &amp; Animation, </a:t>
            </a: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Auotos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&amp; Vehicles, Music, Pets &amp; Animals, Sports, Comedy, News &amp; Politics, </a:t>
            </a: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Howto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&amp; Style, Education, Science &amp; Technology, Nonprofits &amp; Activism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우상향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추세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보이는 카테고리는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</a:t>
            </a:r>
            <a:b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Travel &amp; Events, Gaming, People &amp; Blogs, Entertainments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카테고리별 성장성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7" name="그래픽 26">
            <a:extLst>
              <a:ext uri="{FF2B5EF4-FFF2-40B4-BE49-F238E27FC236}">
                <a16:creationId xmlns:a16="http://schemas.microsoft.com/office/drawing/2014/main" id="{14A5BDFB-7AA9-1392-252D-554063B0C2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35816" y="2252373"/>
            <a:ext cx="3885281" cy="388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3651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성장성 분석 결과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우하향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예시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413826" y="2729033"/>
            <a:ext cx="5009868" cy="3011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Film &amp; Animation, Music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등의 카테고리는 방대한 양의 콘텐츠가 과포화 되어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개별 콘텐츠가 주목받기 </a:t>
            </a:r>
            <a:br>
              <a:rPr lang="en-US" altLang="ko-KR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어려울 가능성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 있음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Autos &amp; Vehicles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등의 카테고리는 단 기간에 인기를 끌던 주제들이 관심을 잃어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점차 관심이 감소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할 수 있음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Howto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&amp; Style, Education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등의 카테고리는 더 창의적이고 혁신적인 콘텐츠를 제공하는 타 카테고리로 인해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상대적으로 인기가 줄어들 가능성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존재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카테고리별 성장성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7" name="그래픽 26">
            <a:extLst>
              <a:ext uri="{FF2B5EF4-FFF2-40B4-BE49-F238E27FC236}">
                <a16:creationId xmlns:a16="http://schemas.microsoft.com/office/drawing/2014/main" id="{14A5BDFB-7AA9-1392-252D-554063B0C2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733283" y="2363076"/>
            <a:ext cx="4594828" cy="3677468"/>
          </a:xfrm>
          <a:prstGeom prst="roundRect">
            <a:avLst>
              <a:gd name="adj" fmla="val 4235"/>
            </a:avLst>
          </a:prstGeom>
        </p:spPr>
      </p:pic>
    </p:spTree>
    <p:extLst>
      <p:ext uri="{BB962C8B-B14F-4D97-AF65-F5344CB8AC3E}">
        <p14:creationId xmlns:p14="http://schemas.microsoft.com/office/powerpoint/2010/main" val="18759615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90849" y="231453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성장성 분석 결과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우상향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예시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413826" y="2729033"/>
            <a:ext cx="5009868" cy="3380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Travel &amp; Events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경우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2021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년과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2022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년에 코로나 해제와 맞물려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전체적인 시청자의 수가 증가함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확인함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Gaming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경우 성장하기는 하나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다소 완만한 성장세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임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이는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게임에 콘텐츠가 집중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되고 이미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포화 상태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들어간 것으로 추측함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People &amp; Blogs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지속적으로 성장하고 있으나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속도가 더딘 편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매우 광범위한 콘텐츠를 포함하고 있어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영상의 주제나 스타일이 통일되지 않고 조회수가 다양하게 분산되는 것을 원인으로 추측함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카테고리별 성장성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DD04186-2B40-5D72-3EF7-C29C396C1519}"/>
              </a:ext>
            </a:extLst>
          </p:cNvPr>
          <p:cNvGrpSpPr/>
          <p:nvPr/>
        </p:nvGrpSpPr>
        <p:grpSpPr>
          <a:xfrm>
            <a:off x="7432876" y="2418306"/>
            <a:ext cx="3806624" cy="3630534"/>
            <a:chOff x="5773344" y="2192461"/>
            <a:chExt cx="4125318" cy="3934486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AE0C76C1-301F-50C5-80E7-E7D0039FE72B}"/>
                </a:ext>
              </a:extLst>
            </p:cNvPr>
            <p:cNvSpPr/>
            <p:nvPr/>
          </p:nvSpPr>
          <p:spPr>
            <a:xfrm>
              <a:off x="5773344" y="2192461"/>
              <a:ext cx="4125318" cy="3934486"/>
            </a:xfrm>
            <a:prstGeom prst="roundRect">
              <a:avLst>
                <a:gd name="adj" fmla="val 55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F08669A-2C37-D87A-183D-41962B8CDB20}"/>
                </a:ext>
              </a:extLst>
            </p:cNvPr>
            <p:cNvGrpSpPr/>
            <p:nvPr/>
          </p:nvGrpSpPr>
          <p:grpSpPr>
            <a:xfrm>
              <a:off x="5910375" y="2244444"/>
              <a:ext cx="3857914" cy="3672021"/>
              <a:chOff x="6775495" y="1935787"/>
              <a:chExt cx="4578305" cy="4357700"/>
            </a:xfrm>
          </p:grpSpPr>
          <p:pic>
            <p:nvPicPr>
              <p:cNvPr id="6" name="그림 5" descr="텍스트, 라인, 그래프, 도표이(가) 표시된 사진&#10;&#10;자동 생성된 설명">
                <a:extLst>
                  <a:ext uri="{FF2B5EF4-FFF2-40B4-BE49-F238E27FC236}">
                    <a16:creationId xmlns:a16="http://schemas.microsoft.com/office/drawing/2014/main" id="{9C3C4360-9398-7BD2-1670-88365C593A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72785" y="1935787"/>
                <a:ext cx="3179159" cy="2543328"/>
              </a:xfrm>
              <a:prstGeom prst="rect">
                <a:avLst/>
              </a:prstGeom>
            </p:spPr>
          </p:pic>
          <p:pic>
            <p:nvPicPr>
              <p:cNvPr id="7" name="그림 6" descr="텍스트, 라인, 그래프, 도표이(가) 표시된 사진&#10;&#10;자동 생성된 설명">
                <a:extLst>
                  <a:ext uri="{FF2B5EF4-FFF2-40B4-BE49-F238E27FC236}">
                    <a16:creationId xmlns:a16="http://schemas.microsoft.com/office/drawing/2014/main" id="{1FEBF28C-D41A-A56A-F13F-F5D88826BD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75495" y="4479114"/>
                <a:ext cx="2267966" cy="1814373"/>
              </a:xfrm>
              <a:prstGeom prst="rect">
                <a:avLst/>
              </a:prstGeom>
            </p:spPr>
          </p:pic>
          <p:pic>
            <p:nvPicPr>
              <p:cNvPr id="19" name="그림 18" descr="텍스트, 라인, 그래프, 도표이(가) 표시된 사진&#10;&#10;자동 생성된 설명">
                <a:extLst>
                  <a:ext uri="{FF2B5EF4-FFF2-40B4-BE49-F238E27FC236}">
                    <a16:creationId xmlns:a16="http://schemas.microsoft.com/office/drawing/2014/main" id="{D310A82B-759B-3571-3BE5-0BDCA4E1C3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85834" y="4456195"/>
                <a:ext cx="2267966" cy="181437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356725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617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08154" y="2187339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053829" y="2341196"/>
            <a:ext cx="267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335859" y="2715401"/>
            <a:ext cx="4506808" cy="1903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여행 및 이벤트 관련 콘텐츠는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지속적으로 성장 가능성이 높음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코로나가 끝난 이후 다양한 여행지 소개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이벤트 현장 스케치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여행 팁 등 </a:t>
            </a:r>
            <a:r>
              <a:rPr lang="ko-KR" altLang="en-US" sz="1600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많은 사람들이 관심을 가질 것으로 예상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됨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AE36A73-D56D-C4B9-9D12-2642DEE48FA7}"/>
              </a:ext>
            </a:extLst>
          </p:cNvPr>
          <p:cNvSpPr/>
          <p:nvPr/>
        </p:nvSpPr>
        <p:spPr>
          <a:xfrm>
            <a:off x="1229916" y="4799909"/>
            <a:ext cx="9786036" cy="1196779"/>
          </a:xfrm>
          <a:prstGeom prst="roundRect">
            <a:avLst>
              <a:gd name="adj" fmla="val 287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53893-EB33-E9B2-C93D-6CCE0545E5BA}"/>
              </a:ext>
            </a:extLst>
          </p:cNvPr>
          <p:cNvSpPr txBox="1"/>
          <p:nvPr/>
        </p:nvSpPr>
        <p:spPr>
          <a:xfrm>
            <a:off x="1548461" y="4807013"/>
            <a:ext cx="95561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E2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Conclusion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D0A74D-B84C-72CA-BA1B-C51E2B4206F0}"/>
              </a:ext>
            </a:extLst>
          </p:cNvPr>
          <p:cNvSpPr txBox="1"/>
          <p:nvPr/>
        </p:nvSpPr>
        <p:spPr>
          <a:xfrm>
            <a:off x="2072010" y="5303963"/>
            <a:ext cx="87102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성공 가능성이 높은 카테고리를 고른다면 </a:t>
            </a:r>
            <a:r>
              <a:rPr lang="en-US" altLang="ko-KR" sz="2000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Travel &amp; Events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추천함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A87758-1274-17FC-31DC-EFA155375228}"/>
              </a:ext>
            </a:extLst>
          </p:cNvPr>
          <p:cNvSpPr txBox="1"/>
          <p:nvPr/>
        </p:nvSpPr>
        <p:spPr>
          <a:xfrm>
            <a:off x="1014134" y="1586116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카테고리별 성장성 분석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909A97E-444A-2569-89CF-D78E2544397C}"/>
              </a:ext>
            </a:extLst>
          </p:cNvPr>
          <p:cNvGrpSpPr/>
          <p:nvPr/>
        </p:nvGrpSpPr>
        <p:grpSpPr>
          <a:xfrm>
            <a:off x="5860114" y="2184368"/>
            <a:ext cx="5309379" cy="3125084"/>
            <a:chOff x="2061188" y="939295"/>
            <a:chExt cx="9068310" cy="5337577"/>
          </a:xfrm>
        </p:grpSpPr>
        <p:pic>
          <p:nvPicPr>
            <p:cNvPr id="26" name="그래픽 25">
              <a:extLst>
                <a:ext uri="{FF2B5EF4-FFF2-40B4-BE49-F238E27FC236}">
                  <a16:creationId xmlns:a16="http://schemas.microsoft.com/office/drawing/2014/main" id="{E33A814E-23ED-71FF-CC2F-9C8A44497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366999" y="1514371"/>
              <a:ext cx="4762499" cy="4762501"/>
            </a:xfrm>
            <a:prstGeom prst="rect">
              <a:avLst/>
            </a:prstGeom>
          </p:spPr>
        </p:pic>
        <p:pic>
          <p:nvPicPr>
            <p:cNvPr id="28" name="그래픽 27">
              <a:extLst>
                <a:ext uri="{FF2B5EF4-FFF2-40B4-BE49-F238E27FC236}">
                  <a16:creationId xmlns:a16="http://schemas.microsoft.com/office/drawing/2014/main" id="{F580D51F-1F63-9F01-6D1A-B132C880B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061188" y="939295"/>
              <a:ext cx="4762499" cy="47624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7324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밤, 카메라, 사진 작가, 사진, 그림, 옥외, 도시의, 정경, 촬영">
            <a:extLst>
              <a:ext uri="{FF2B5EF4-FFF2-40B4-BE49-F238E27FC236}">
                <a16:creationId xmlns:a16="http://schemas.microsoft.com/office/drawing/2014/main" id="{AE9336D0-CF63-2D76-F9ED-5371D5B546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180"/>
          <a:stretch/>
        </p:blipFill>
        <p:spPr bwMode="auto">
          <a:xfrm>
            <a:off x="3420305" y="-23570"/>
            <a:ext cx="8756396" cy="6881570"/>
          </a:xfrm>
          <a:prstGeom prst="roundRect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F58D74EB-6251-255E-10A2-CAD9BB8DE2EA}"/>
              </a:ext>
            </a:extLst>
          </p:cNvPr>
          <p:cNvSpPr/>
          <p:nvPr/>
        </p:nvSpPr>
        <p:spPr>
          <a:xfrm>
            <a:off x="0" y="-23570"/>
            <a:ext cx="10813990" cy="6881570"/>
          </a:xfrm>
          <a:prstGeom prst="rect">
            <a:avLst/>
          </a:prstGeom>
          <a:gradFill flip="none" rotWithShape="1">
            <a:gsLst>
              <a:gs pos="48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99B10ADB-0CEF-B7F5-60DD-8E2E3AF8DFCA}"/>
              </a:ext>
            </a:extLst>
          </p:cNvPr>
          <p:cNvSpPr/>
          <p:nvPr/>
        </p:nvSpPr>
        <p:spPr>
          <a:xfrm>
            <a:off x="-2315433" y="1880985"/>
            <a:ext cx="4376524" cy="4376524"/>
          </a:xfrm>
          <a:prstGeom prst="ellipse">
            <a:avLst/>
          </a:prstGeom>
          <a:noFill/>
          <a:ln w="69850">
            <a:gradFill flip="none" rotWithShape="1">
              <a:gsLst>
                <a:gs pos="100000">
                  <a:schemeClr val="bg1"/>
                </a:gs>
                <a:gs pos="12000">
                  <a:srgbClr val="E20000"/>
                </a:gs>
                <a:gs pos="48000">
                  <a:srgbClr val="FF6161"/>
                </a:gs>
              </a:gsLst>
              <a:path path="rect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41769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개요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선정 이유</a:t>
            </a:r>
            <a:endParaRPr lang="ko-KR" altLang="en-US" sz="2400" dirty="0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2011E60-682B-914A-5B7F-898E79013F1C}"/>
              </a:ext>
            </a:extLst>
          </p:cNvPr>
          <p:cNvGrpSpPr/>
          <p:nvPr/>
        </p:nvGrpSpPr>
        <p:grpSpPr>
          <a:xfrm>
            <a:off x="1198183" y="2318889"/>
            <a:ext cx="6786704" cy="881146"/>
            <a:chOff x="1453459" y="2121765"/>
            <a:chExt cx="6786704" cy="881146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DD5AF5B-6CBC-B61F-6161-332AE778D007}"/>
                </a:ext>
              </a:extLst>
            </p:cNvPr>
            <p:cNvGrpSpPr/>
            <p:nvPr/>
          </p:nvGrpSpPr>
          <p:grpSpPr>
            <a:xfrm>
              <a:off x="1453459" y="2121765"/>
              <a:ext cx="6768084" cy="881146"/>
              <a:chOff x="3900853" y="2181368"/>
              <a:chExt cx="6768084" cy="881146"/>
            </a:xfrm>
          </p:grpSpPr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BF1D7E0E-3769-B9E8-EFF0-D4F0F94C139B}"/>
                  </a:ext>
                </a:extLst>
              </p:cNvPr>
              <p:cNvSpPr/>
              <p:nvPr/>
            </p:nvSpPr>
            <p:spPr>
              <a:xfrm>
                <a:off x="4296229" y="2181368"/>
                <a:ext cx="6372708" cy="881146"/>
              </a:xfrm>
              <a:prstGeom prst="roundRect">
                <a:avLst>
                  <a:gd name="adj" fmla="val 235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4" name="사각형: 둥근 모서리 23">
                <a:extLst>
                  <a:ext uri="{FF2B5EF4-FFF2-40B4-BE49-F238E27FC236}">
                    <a16:creationId xmlns:a16="http://schemas.microsoft.com/office/drawing/2014/main" id="{9D9575B6-E006-C98C-4961-0AD9E04027F7}"/>
                  </a:ext>
                </a:extLst>
              </p:cNvPr>
              <p:cNvSpPr/>
              <p:nvPr/>
            </p:nvSpPr>
            <p:spPr>
              <a:xfrm>
                <a:off x="3900853" y="2181368"/>
                <a:ext cx="975947" cy="881146"/>
              </a:xfrm>
              <a:prstGeom prst="roundRect">
                <a:avLst>
                  <a:gd name="adj" fmla="val 21878"/>
                </a:avLst>
              </a:prstGeom>
              <a:solidFill>
                <a:srgbClr val="E2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01</a:t>
                </a: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AE0E12B-866D-1931-30FF-7054FA2E18F4}"/>
                </a:ext>
              </a:extLst>
            </p:cNvPr>
            <p:cNvSpPr txBox="1"/>
            <p:nvPr/>
          </p:nvSpPr>
          <p:spPr>
            <a:xfrm>
              <a:off x="2425625" y="2271700"/>
              <a:ext cx="5814538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2005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년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유튜브 설립 이후 수많은 </a:t>
              </a:r>
              <a:r>
                <a:rPr lang="ko-KR" altLang="en-US" sz="1600" dirty="0" err="1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크리에이터들이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endPara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유튜브 시장에 뛰어들며 높은 진입장벽이 생겼음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C35B5AEA-C3E5-B969-1586-1F43F870B5DA}"/>
              </a:ext>
            </a:extLst>
          </p:cNvPr>
          <p:cNvGrpSpPr/>
          <p:nvPr/>
        </p:nvGrpSpPr>
        <p:grpSpPr>
          <a:xfrm>
            <a:off x="1684266" y="3628674"/>
            <a:ext cx="6786703" cy="881146"/>
            <a:chOff x="1453460" y="3461937"/>
            <a:chExt cx="6786703" cy="881146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C1F6AC5C-D9A5-70CB-E99E-34DF6E2E91F4}"/>
                </a:ext>
              </a:extLst>
            </p:cNvPr>
            <p:cNvGrpSpPr/>
            <p:nvPr/>
          </p:nvGrpSpPr>
          <p:grpSpPr>
            <a:xfrm>
              <a:off x="1453460" y="3461937"/>
              <a:ext cx="6768083" cy="881146"/>
              <a:chOff x="3900854" y="2181368"/>
              <a:chExt cx="6768083" cy="881146"/>
            </a:xfrm>
          </p:grpSpPr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D863492F-0A3D-4125-836B-F905FE63C914}"/>
                  </a:ext>
                </a:extLst>
              </p:cNvPr>
              <p:cNvSpPr/>
              <p:nvPr/>
            </p:nvSpPr>
            <p:spPr>
              <a:xfrm>
                <a:off x="4296229" y="2181368"/>
                <a:ext cx="6372708" cy="881146"/>
              </a:xfrm>
              <a:prstGeom prst="roundRect">
                <a:avLst>
                  <a:gd name="adj" fmla="val 235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1400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9CB79E22-5E18-7CE5-4DC7-4ECB6A952530}"/>
                  </a:ext>
                </a:extLst>
              </p:cNvPr>
              <p:cNvSpPr/>
              <p:nvPr/>
            </p:nvSpPr>
            <p:spPr>
              <a:xfrm>
                <a:off x="3900854" y="2181368"/>
                <a:ext cx="972166" cy="881146"/>
              </a:xfrm>
              <a:prstGeom prst="roundRect">
                <a:avLst>
                  <a:gd name="adj" fmla="val 26820"/>
                </a:avLst>
              </a:prstGeom>
              <a:solidFill>
                <a:srgbClr val="E2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02</a:t>
                </a:r>
                <a:endParaRPr lang="en-US" altLang="ko-KR" sz="32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115AFF8-D610-4A62-6C6C-9E411E9D6B14}"/>
                </a:ext>
              </a:extLst>
            </p:cNvPr>
            <p:cNvSpPr txBox="1"/>
            <p:nvPr/>
          </p:nvSpPr>
          <p:spPr>
            <a:xfrm>
              <a:off x="2425625" y="3610876"/>
              <a:ext cx="5814538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신규 </a:t>
              </a:r>
              <a:r>
                <a:rPr lang="ko-KR" altLang="en-US" sz="1600" dirty="0" err="1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유튜버는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기존 </a:t>
              </a:r>
              <a:r>
                <a:rPr lang="ko-KR" altLang="en-US" sz="1600" dirty="0" err="1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크리에이터들과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경쟁하며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성공 전략을 가지고 </a:t>
              </a:r>
              <a:endPara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치열한 경쟁에서 생존하고 성장할 방법이 필요함</a:t>
              </a:r>
              <a:endPara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F1CDAAB9-E1B9-8005-2A32-73E50541177B}"/>
              </a:ext>
            </a:extLst>
          </p:cNvPr>
          <p:cNvGrpSpPr/>
          <p:nvPr/>
        </p:nvGrpSpPr>
        <p:grpSpPr>
          <a:xfrm>
            <a:off x="1198183" y="4999233"/>
            <a:ext cx="6786704" cy="881146"/>
            <a:chOff x="1453459" y="4802109"/>
            <a:chExt cx="6786704" cy="881146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B6F18F8E-5DC5-AD56-7CB8-CAD269CA630B}"/>
                </a:ext>
              </a:extLst>
            </p:cNvPr>
            <p:cNvGrpSpPr/>
            <p:nvPr/>
          </p:nvGrpSpPr>
          <p:grpSpPr>
            <a:xfrm>
              <a:off x="1453459" y="4802109"/>
              <a:ext cx="6768084" cy="881146"/>
              <a:chOff x="3900853" y="2181368"/>
              <a:chExt cx="6768084" cy="881146"/>
            </a:xfrm>
          </p:grpSpPr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id="{73180E29-2480-466B-4DE6-619A66F3ED32}"/>
                  </a:ext>
                </a:extLst>
              </p:cNvPr>
              <p:cNvSpPr/>
              <p:nvPr/>
            </p:nvSpPr>
            <p:spPr>
              <a:xfrm>
                <a:off x="4296229" y="2181368"/>
                <a:ext cx="6372708" cy="881146"/>
              </a:xfrm>
              <a:prstGeom prst="roundRect">
                <a:avLst>
                  <a:gd name="adj" fmla="val 235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47A8F217-E32C-1594-0E1A-81B992B8E577}"/>
                  </a:ext>
                </a:extLst>
              </p:cNvPr>
              <p:cNvSpPr/>
              <p:nvPr/>
            </p:nvSpPr>
            <p:spPr>
              <a:xfrm>
                <a:off x="3900853" y="2181368"/>
                <a:ext cx="972166" cy="881146"/>
              </a:xfrm>
              <a:prstGeom prst="roundRect">
                <a:avLst>
                  <a:gd name="adj" fmla="val 23525"/>
                </a:avLst>
              </a:prstGeom>
              <a:solidFill>
                <a:srgbClr val="E2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03</a:t>
                </a: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1AED427-FF85-7E86-6076-A72EE4FBC65B}"/>
                </a:ext>
              </a:extLst>
            </p:cNvPr>
            <p:cNvSpPr txBox="1"/>
            <p:nvPr/>
          </p:nvSpPr>
          <p:spPr>
            <a:xfrm>
              <a:off x="2425625" y="4827183"/>
              <a:ext cx="5814538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누적된 유튜브 </a:t>
              </a:r>
              <a:r>
                <a:rPr lang="ko-KR" altLang="en-US" sz="1600" dirty="0" err="1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트랜딩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데이터를 활용하여 성장하는 </a:t>
              </a:r>
              <a:endPara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분야 및 트랜드를 확인하여 신규 </a:t>
              </a:r>
              <a:r>
                <a:rPr lang="ko-KR" altLang="en-US" sz="1600" dirty="0" err="1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유튜버에게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유의미한 정보를 </a:t>
              </a:r>
              <a:endPara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전달하고자 해당 주제를 선정하였음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26689E23-AD02-51ED-8A9F-1D2A21B3E404}"/>
              </a:ext>
            </a:extLst>
          </p:cNvPr>
          <p:cNvSpPr txBox="1"/>
          <p:nvPr/>
        </p:nvSpPr>
        <p:spPr>
          <a:xfrm>
            <a:off x="1378010" y="1919775"/>
            <a:ext cx="536351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Why?</a:t>
            </a:r>
            <a:endParaRPr lang="ko-KR" alt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A6D2DE9-0FC5-F9C2-7337-3BA951C74099}"/>
              </a:ext>
            </a:extLst>
          </p:cNvPr>
          <p:cNvSpPr txBox="1"/>
          <p:nvPr/>
        </p:nvSpPr>
        <p:spPr>
          <a:xfrm>
            <a:off x="2157167" y="3239178"/>
            <a:ext cx="536351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Need.</a:t>
            </a:r>
            <a:endParaRPr lang="ko-KR" altLang="en-US" sz="20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180514C-9B43-9AA7-59BF-BA139C37DDA6}"/>
              </a:ext>
            </a:extLst>
          </p:cNvPr>
          <p:cNvSpPr txBox="1"/>
          <p:nvPr/>
        </p:nvSpPr>
        <p:spPr>
          <a:xfrm>
            <a:off x="2157167" y="4574864"/>
            <a:ext cx="536351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So, We Do!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592401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617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60529"/>
            <a:ext cx="752404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결론</a:t>
            </a:r>
            <a:endParaRPr lang="en-US" altLang="ko-KR" sz="28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08154" y="1726218"/>
            <a:ext cx="10975692" cy="4588213"/>
          </a:xfrm>
          <a:prstGeom prst="roundRect">
            <a:avLst>
              <a:gd name="adj" fmla="val 76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D0A74D-B84C-72CA-BA1B-C51E2B4206F0}"/>
              </a:ext>
            </a:extLst>
          </p:cNvPr>
          <p:cNvSpPr txBox="1"/>
          <p:nvPr/>
        </p:nvSpPr>
        <p:spPr>
          <a:xfrm>
            <a:off x="1740855" y="2355867"/>
            <a:ext cx="8710289" cy="3791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본 보고서는 한국 유튜브 데이터 분석을 통한 신규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유튜버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성공 전략을 돕고자 다각적으로 데이터 분석을 하여 결론을 도출하였음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시계열적 분석을 통하여 </a:t>
            </a:r>
            <a:r>
              <a:rPr lang="ko-KR" altLang="en-US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여름과 가을에 영상을 올리는 것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조회수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좋아요와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유의미한 상관관계를 가지고 있었으며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구체적 시간은 </a:t>
            </a:r>
            <a:r>
              <a:rPr lang="en-US" altLang="ko-KR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12-13</a:t>
            </a:r>
            <a:r>
              <a:rPr lang="ko-KR" altLang="en-US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 또는 </a:t>
            </a:r>
            <a:r>
              <a:rPr lang="en-US" altLang="ko-KR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18</a:t>
            </a:r>
            <a:r>
              <a:rPr lang="ko-KR" altLang="en-US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가장 사용자와의 상호작용이 활발하였음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전체적으로 카테고리에서 </a:t>
            </a:r>
            <a:r>
              <a:rPr lang="en-US" altLang="ko-KR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Gaming, Travel &amp; Event, Music, Science &amp; Technology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컨텐츠의 수와 조회수의 측면에서 상위권에 있음을 확인하였으며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마지막으로 회귀분석과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랜덤포레스트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모델을 조합하여 각 카테고리별 추세를 분석했을 때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가장 </a:t>
            </a:r>
            <a:r>
              <a:rPr lang="ko-KR" altLang="en-US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성장세가 두드러진 </a:t>
            </a:r>
            <a:r>
              <a:rPr lang="en-US" altLang="ko-KR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Travel &amp; Event </a:t>
            </a:r>
            <a:r>
              <a:rPr lang="ko-KR" altLang="en-US" dirty="0">
                <a:solidFill>
                  <a:srgbClr val="E2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카테고리를 추천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하게 되었음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A87758-1274-17FC-31DC-EFA155375228}"/>
              </a:ext>
            </a:extLst>
          </p:cNvPr>
          <p:cNvSpPr txBox="1"/>
          <p:nvPr/>
        </p:nvSpPr>
        <p:spPr>
          <a:xfrm>
            <a:off x="1014134" y="1927248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1)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전반적인 요약 및 결론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4" name="그림 3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97AA63A-6F3E-0377-F91D-025A41CA4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210" y="1225514"/>
            <a:ext cx="713238" cy="71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6754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617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60529"/>
            <a:ext cx="752404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결론</a:t>
            </a:r>
            <a:endParaRPr lang="en-US" altLang="ko-KR" sz="28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08154" y="1726218"/>
            <a:ext cx="10975692" cy="4738082"/>
          </a:xfrm>
          <a:prstGeom prst="roundRect">
            <a:avLst>
              <a:gd name="adj" fmla="val 76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D0A74D-B84C-72CA-BA1B-C51E2B4206F0}"/>
              </a:ext>
            </a:extLst>
          </p:cNvPr>
          <p:cNvSpPr txBox="1"/>
          <p:nvPr/>
        </p:nvSpPr>
        <p:spPr>
          <a:xfrm>
            <a:off x="1740855" y="2355867"/>
            <a:ext cx="8710289" cy="1534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제안된 카테고리 내 세부적인 테마를 제안하기 어려움</a:t>
            </a: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외부의 요인에 의해 변동하는 이상치를 설명하기 어려움</a:t>
            </a: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Trending_date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기준 영상의 누적 조회수 등 자료를 수집하여 </a:t>
            </a:r>
            <a:b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전체적인 유튜브의 동향 파악이 어려움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A87758-1274-17FC-31DC-EFA155375228}"/>
              </a:ext>
            </a:extLst>
          </p:cNvPr>
          <p:cNvSpPr txBox="1"/>
          <p:nvPr/>
        </p:nvSpPr>
        <p:spPr>
          <a:xfrm>
            <a:off x="1014134" y="1927248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2)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한계점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A0A76C-638A-5347-4C65-403F0E45984F}"/>
              </a:ext>
            </a:extLst>
          </p:cNvPr>
          <p:cNvSpPr txBox="1"/>
          <p:nvPr/>
        </p:nvSpPr>
        <p:spPr>
          <a:xfrm>
            <a:off x="1740855" y="4332416"/>
            <a:ext cx="9437011" cy="2272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분석 내용에 더해 카테고리 내 태그를 활용하거나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제목에 대한 분석 등을 활용해 </a:t>
            </a:r>
            <a:b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트렌드를 구체적으로 제안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데이터에 대한 원인 분석을 명확히 하기 위해 계절별 시간대별 분석 결과에 따른 요인에 대한 분석이 필요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본 보고서의 결과와 실제 </a:t>
            </a: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크리에이터의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구독자수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조회수 등의 변화를 비교하여 결론에서 도출한 결과값이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년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이후의 실제 데이터와 유사한지 비교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평가 분석이 필요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0A2831-8D39-5DEA-E2FC-E97C537AAB62}"/>
              </a:ext>
            </a:extLst>
          </p:cNvPr>
          <p:cNvSpPr txBox="1"/>
          <p:nvPr/>
        </p:nvSpPr>
        <p:spPr>
          <a:xfrm>
            <a:off x="1014134" y="3903797"/>
            <a:ext cx="72914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향후 분석 계획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그림 5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6E3675E-2255-F3EF-CCEC-0C97A9A2E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4623" y="2393352"/>
            <a:ext cx="1496067" cy="149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5306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6A501B08-1A92-12E4-43F4-0EF9B1AFEC60}"/>
              </a:ext>
            </a:extLst>
          </p:cNvPr>
          <p:cNvGrpSpPr/>
          <p:nvPr/>
        </p:nvGrpSpPr>
        <p:grpSpPr>
          <a:xfrm rot="556539">
            <a:off x="2325125" y="485094"/>
            <a:ext cx="1204242" cy="1204242"/>
            <a:chOff x="4246336" y="762000"/>
            <a:chExt cx="5676900" cy="5676900"/>
          </a:xfrm>
          <a:solidFill>
            <a:schemeClr val="bg2">
              <a:lumMod val="10000"/>
            </a:schemeClr>
          </a:solidFill>
        </p:grpSpPr>
        <p:sp>
          <p:nvSpPr>
            <p:cNvPr id="25" name="십자형 19">
              <a:extLst>
                <a:ext uri="{FF2B5EF4-FFF2-40B4-BE49-F238E27FC236}">
                  <a16:creationId xmlns:a16="http://schemas.microsoft.com/office/drawing/2014/main" id="{9F14CEFC-F5E9-2896-0998-90696ED6D12A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십자형 19">
              <a:extLst>
                <a:ext uri="{FF2B5EF4-FFF2-40B4-BE49-F238E27FC236}">
                  <a16:creationId xmlns:a16="http://schemas.microsoft.com/office/drawing/2014/main" id="{8CF2E04E-56BA-1D16-0423-4A347A1B8DEC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FF11CF7-335F-5155-BB59-B423A1B67852}"/>
              </a:ext>
            </a:extLst>
          </p:cNvPr>
          <p:cNvGrpSpPr/>
          <p:nvPr/>
        </p:nvGrpSpPr>
        <p:grpSpPr>
          <a:xfrm rot="20119116">
            <a:off x="1109649" y="4741688"/>
            <a:ext cx="1204242" cy="1204242"/>
            <a:chOff x="4246336" y="762000"/>
            <a:chExt cx="5676900" cy="5676900"/>
          </a:xfrm>
          <a:solidFill>
            <a:schemeClr val="bg2">
              <a:lumMod val="10000"/>
            </a:schemeClr>
          </a:solidFill>
        </p:grpSpPr>
        <p:sp>
          <p:nvSpPr>
            <p:cNvPr id="28" name="십자형 19">
              <a:extLst>
                <a:ext uri="{FF2B5EF4-FFF2-40B4-BE49-F238E27FC236}">
                  <a16:creationId xmlns:a16="http://schemas.microsoft.com/office/drawing/2014/main" id="{FD9A6874-1715-DD35-5785-6C3F89562AD1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십자형 19">
              <a:extLst>
                <a:ext uri="{FF2B5EF4-FFF2-40B4-BE49-F238E27FC236}">
                  <a16:creationId xmlns:a16="http://schemas.microsoft.com/office/drawing/2014/main" id="{1A372FC0-FB8D-C8CD-84A2-7AC6F732CEC6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537A32E-2DFB-2EC9-3B9C-193A87E581FD}"/>
              </a:ext>
            </a:extLst>
          </p:cNvPr>
          <p:cNvGrpSpPr/>
          <p:nvPr/>
        </p:nvGrpSpPr>
        <p:grpSpPr>
          <a:xfrm rot="20949574">
            <a:off x="9869322" y="4771567"/>
            <a:ext cx="1204242" cy="1204242"/>
            <a:chOff x="4246336" y="762000"/>
            <a:chExt cx="5676900" cy="5676900"/>
          </a:xfrm>
          <a:solidFill>
            <a:schemeClr val="bg2">
              <a:lumMod val="10000"/>
            </a:schemeClr>
          </a:solidFill>
        </p:grpSpPr>
        <p:sp>
          <p:nvSpPr>
            <p:cNvPr id="31" name="십자형 19">
              <a:extLst>
                <a:ext uri="{FF2B5EF4-FFF2-40B4-BE49-F238E27FC236}">
                  <a16:creationId xmlns:a16="http://schemas.microsoft.com/office/drawing/2014/main" id="{D652EE1A-79CD-0E77-C123-9806AD29F166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십자형 19">
              <a:extLst>
                <a:ext uri="{FF2B5EF4-FFF2-40B4-BE49-F238E27FC236}">
                  <a16:creationId xmlns:a16="http://schemas.microsoft.com/office/drawing/2014/main" id="{D23DD384-D3E0-18CD-E0D4-621F5F3538F3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391004A-665B-5D0A-0D7F-441C69042839}"/>
              </a:ext>
            </a:extLst>
          </p:cNvPr>
          <p:cNvGrpSpPr/>
          <p:nvPr/>
        </p:nvGrpSpPr>
        <p:grpSpPr>
          <a:xfrm rot="6751097">
            <a:off x="9651607" y="190890"/>
            <a:ext cx="1204242" cy="1204242"/>
            <a:chOff x="4246336" y="762000"/>
            <a:chExt cx="5676900" cy="5676900"/>
          </a:xfrm>
          <a:solidFill>
            <a:schemeClr val="bg2">
              <a:lumMod val="10000"/>
            </a:schemeClr>
          </a:solidFill>
        </p:grpSpPr>
        <p:sp>
          <p:nvSpPr>
            <p:cNvPr id="34" name="십자형 19">
              <a:extLst>
                <a:ext uri="{FF2B5EF4-FFF2-40B4-BE49-F238E27FC236}">
                  <a16:creationId xmlns:a16="http://schemas.microsoft.com/office/drawing/2014/main" id="{6118A85A-0B0C-FA64-4DB4-9AF5BF4A15B1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십자형 19">
              <a:extLst>
                <a:ext uri="{FF2B5EF4-FFF2-40B4-BE49-F238E27FC236}">
                  <a16:creationId xmlns:a16="http://schemas.microsoft.com/office/drawing/2014/main" id="{6B26AF21-9212-24AE-127F-B94566396CC8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9432D79C-7991-449A-4B3A-3EED27B61553}"/>
              </a:ext>
            </a:extLst>
          </p:cNvPr>
          <p:cNvGrpSpPr/>
          <p:nvPr/>
        </p:nvGrpSpPr>
        <p:grpSpPr>
          <a:xfrm rot="21082720">
            <a:off x="7073906" y="1507612"/>
            <a:ext cx="1204242" cy="1204242"/>
            <a:chOff x="4246336" y="762000"/>
            <a:chExt cx="5676900" cy="5676900"/>
          </a:xfrm>
          <a:solidFill>
            <a:schemeClr val="bg2">
              <a:lumMod val="10000"/>
            </a:schemeClr>
          </a:solidFill>
        </p:grpSpPr>
        <p:sp>
          <p:nvSpPr>
            <p:cNvPr id="40" name="십자형 19">
              <a:extLst>
                <a:ext uri="{FF2B5EF4-FFF2-40B4-BE49-F238E27FC236}">
                  <a16:creationId xmlns:a16="http://schemas.microsoft.com/office/drawing/2014/main" id="{F5A805DE-C608-BA70-0C75-EFEA264462F5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십자형 19">
              <a:extLst>
                <a:ext uri="{FF2B5EF4-FFF2-40B4-BE49-F238E27FC236}">
                  <a16:creationId xmlns:a16="http://schemas.microsoft.com/office/drawing/2014/main" id="{76AE662C-B1A5-3FA7-2264-F94844B34FE9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7BA36BB-C310-672E-A689-9CFB1B858F3A}"/>
              </a:ext>
            </a:extLst>
          </p:cNvPr>
          <p:cNvSpPr txBox="1"/>
          <p:nvPr/>
        </p:nvSpPr>
        <p:spPr>
          <a:xfrm>
            <a:off x="2903915" y="2372076"/>
            <a:ext cx="64095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You!</a:t>
            </a:r>
          </a:p>
          <a:p>
            <a:pPr algn="ctr"/>
            <a:r>
              <a:rPr lang="en-US" altLang="ko-KR" sz="7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en-US" altLang="ko-KR" sz="287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191F0BC-9E59-9C8B-4C74-DA6CDDD26301}"/>
              </a:ext>
            </a:extLst>
          </p:cNvPr>
          <p:cNvSpPr/>
          <p:nvPr/>
        </p:nvSpPr>
        <p:spPr>
          <a:xfrm flipV="1">
            <a:off x="4071043" y="3458701"/>
            <a:ext cx="4056958" cy="69329"/>
          </a:xfrm>
          <a:prstGeom prst="roundRect">
            <a:avLst>
              <a:gd name="adj" fmla="val 50000"/>
            </a:avLst>
          </a:prstGeom>
          <a:solidFill>
            <a:srgbClr val="E2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342A10F-9DF2-D72F-C8C2-D86B9D223986}"/>
              </a:ext>
            </a:extLst>
          </p:cNvPr>
          <p:cNvGrpSpPr/>
          <p:nvPr/>
        </p:nvGrpSpPr>
        <p:grpSpPr>
          <a:xfrm>
            <a:off x="-340585" y="1703474"/>
            <a:ext cx="3303096" cy="3303096"/>
            <a:chOff x="4246336" y="762000"/>
            <a:chExt cx="5676900" cy="5676900"/>
          </a:xfrm>
          <a:solidFill>
            <a:schemeClr val="bg1"/>
          </a:solidFill>
        </p:grpSpPr>
        <p:sp>
          <p:nvSpPr>
            <p:cNvPr id="19" name="십자형 19">
              <a:extLst>
                <a:ext uri="{FF2B5EF4-FFF2-40B4-BE49-F238E27FC236}">
                  <a16:creationId xmlns:a16="http://schemas.microsoft.com/office/drawing/2014/main" id="{5D959525-4CEC-36B5-F4F6-290B24F91142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십자형 19">
              <a:extLst>
                <a:ext uri="{FF2B5EF4-FFF2-40B4-BE49-F238E27FC236}">
                  <a16:creationId xmlns:a16="http://schemas.microsoft.com/office/drawing/2014/main" id="{FBD3D5EC-E0C7-3700-3966-2D1F9EC716B8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3ABDFA0-102B-1E6C-0509-3A389572BAA7}"/>
              </a:ext>
            </a:extLst>
          </p:cNvPr>
          <p:cNvGrpSpPr/>
          <p:nvPr/>
        </p:nvGrpSpPr>
        <p:grpSpPr>
          <a:xfrm>
            <a:off x="8863692" y="985837"/>
            <a:ext cx="4387852" cy="4387852"/>
            <a:chOff x="4246336" y="762000"/>
            <a:chExt cx="5676900" cy="5676900"/>
          </a:xfrm>
          <a:solidFill>
            <a:srgbClr val="FF6161"/>
          </a:solidFill>
        </p:grpSpPr>
        <p:sp>
          <p:nvSpPr>
            <p:cNvPr id="22" name="십자형 19">
              <a:extLst>
                <a:ext uri="{FF2B5EF4-FFF2-40B4-BE49-F238E27FC236}">
                  <a16:creationId xmlns:a16="http://schemas.microsoft.com/office/drawing/2014/main" id="{B5661B33-31C0-C9AE-8BAB-132FA46599D5}"/>
                </a:ext>
              </a:extLst>
            </p:cNvPr>
            <p:cNvSpPr/>
            <p:nvPr/>
          </p:nvSpPr>
          <p:spPr>
            <a:xfrm rot="2700000"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십자형 19">
              <a:extLst>
                <a:ext uri="{FF2B5EF4-FFF2-40B4-BE49-F238E27FC236}">
                  <a16:creationId xmlns:a16="http://schemas.microsoft.com/office/drawing/2014/main" id="{F770ED54-3847-F64F-B654-A68AA2A5921C}"/>
                </a:ext>
              </a:extLst>
            </p:cNvPr>
            <p:cNvSpPr/>
            <p:nvPr/>
          </p:nvSpPr>
          <p:spPr>
            <a:xfrm>
              <a:off x="4259036" y="762000"/>
              <a:ext cx="5651500" cy="5676900"/>
            </a:xfrm>
            <a:custGeom>
              <a:avLst/>
              <a:gdLst>
                <a:gd name="connsiteX0" fmla="*/ 0 w 5664200"/>
                <a:gd name="connsiteY0" fmla="*/ 2736828 h 5664200"/>
                <a:gd name="connsiteX1" fmla="*/ 2736828 w 5664200"/>
                <a:gd name="connsiteY1" fmla="*/ 2736828 h 5664200"/>
                <a:gd name="connsiteX2" fmla="*/ 2736828 w 5664200"/>
                <a:gd name="connsiteY2" fmla="*/ 0 h 5664200"/>
                <a:gd name="connsiteX3" fmla="*/ 2927372 w 5664200"/>
                <a:gd name="connsiteY3" fmla="*/ 0 h 5664200"/>
                <a:gd name="connsiteX4" fmla="*/ 2927372 w 5664200"/>
                <a:gd name="connsiteY4" fmla="*/ 2736828 h 5664200"/>
                <a:gd name="connsiteX5" fmla="*/ 5664200 w 5664200"/>
                <a:gd name="connsiteY5" fmla="*/ 2736828 h 5664200"/>
                <a:gd name="connsiteX6" fmla="*/ 5664200 w 5664200"/>
                <a:gd name="connsiteY6" fmla="*/ 2927372 h 5664200"/>
                <a:gd name="connsiteX7" fmla="*/ 2927372 w 5664200"/>
                <a:gd name="connsiteY7" fmla="*/ 2927372 h 5664200"/>
                <a:gd name="connsiteX8" fmla="*/ 2927372 w 5664200"/>
                <a:gd name="connsiteY8" fmla="*/ 5664200 h 5664200"/>
                <a:gd name="connsiteX9" fmla="*/ 2736828 w 5664200"/>
                <a:gd name="connsiteY9" fmla="*/ 5664200 h 5664200"/>
                <a:gd name="connsiteX10" fmla="*/ 2736828 w 5664200"/>
                <a:gd name="connsiteY10" fmla="*/ 2927372 h 5664200"/>
                <a:gd name="connsiteX11" fmla="*/ 0 w 5664200"/>
                <a:gd name="connsiteY11" fmla="*/ 2927372 h 5664200"/>
                <a:gd name="connsiteX12" fmla="*/ 0 w 5664200"/>
                <a:gd name="connsiteY12" fmla="*/ 2736828 h 56642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273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64200 w 5664200"/>
                <a:gd name="connsiteY5" fmla="*/ 27495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29400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29273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7368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0 w 5664200"/>
                <a:gd name="connsiteY11" fmla="*/ 2940072 h 5676900"/>
                <a:gd name="connsiteX12" fmla="*/ 0 w 5664200"/>
                <a:gd name="connsiteY12" fmla="*/ 2749528 h 5676900"/>
                <a:gd name="connsiteX0" fmla="*/ 0 w 5664200"/>
                <a:gd name="connsiteY0" fmla="*/ 2749528 h 5676900"/>
                <a:gd name="connsiteX1" fmla="*/ 2736828 w 5664200"/>
                <a:gd name="connsiteY1" fmla="*/ 2749528 h 5676900"/>
                <a:gd name="connsiteX2" fmla="*/ 2647928 w 5664200"/>
                <a:gd name="connsiteY2" fmla="*/ 0 h 5676900"/>
                <a:gd name="connsiteX3" fmla="*/ 2965472 w 5664200"/>
                <a:gd name="connsiteY3" fmla="*/ 12700 h 5676900"/>
                <a:gd name="connsiteX4" fmla="*/ 2927372 w 5664200"/>
                <a:gd name="connsiteY4" fmla="*/ 2749528 h 5676900"/>
                <a:gd name="connsiteX5" fmla="*/ 5651500 w 5664200"/>
                <a:gd name="connsiteY5" fmla="*/ 2686028 h 5676900"/>
                <a:gd name="connsiteX6" fmla="*/ 5664200 w 5664200"/>
                <a:gd name="connsiteY6" fmla="*/ 3016272 h 5676900"/>
                <a:gd name="connsiteX7" fmla="*/ 2927372 w 5664200"/>
                <a:gd name="connsiteY7" fmla="*/ 2940072 h 5676900"/>
                <a:gd name="connsiteX8" fmla="*/ 3028972 w 5664200"/>
                <a:gd name="connsiteY8" fmla="*/ 5676900 h 5676900"/>
                <a:gd name="connsiteX9" fmla="*/ 2647928 w 5664200"/>
                <a:gd name="connsiteY9" fmla="*/ 5676900 h 5676900"/>
                <a:gd name="connsiteX10" fmla="*/ 2736828 w 5664200"/>
                <a:gd name="connsiteY10" fmla="*/ 2940072 h 5676900"/>
                <a:gd name="connsiteX11" fmla="*/ 38100 w 5664200"/>
                <a:gd name="connsiteY11" fmla="*/ 3105172 h 5676900"/>
                <a:gd name="connsiteX12" fmla="*/ 0 w 5664200"/>
                <a:gd name="connsiteY12" fmla="*/ 27495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25400 w 5651500"/>
                <a:gd name="connsiteY11" fmla="*/ 3105172 h 5676900"/>
                <a:gd name="connsiteX12" fmla="*/ 0 w 5651500"/>
                <a:gd name="connsiteY12" fmla="*/ 2647928 h 5676900"/>
                <a:gd name="connsiteX0" fmla="*/ 0 w 5651500"/>
                <a:gd name="connsiteY0" fmla="*/ 26479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0 w 5651500"/>
                <a:gd name="connsiteY12" fmla="*/ 2647928 h 5676900"/>
                <a:gd name="connsiteX0" fmla="*/ 38100 w 5651500"/>
                <a:gd name="connsiteY0" fmla="*/ 2736828 h 5676900"/>
                <a:gd name="connsiteX1" fmla="*/ 2724128 w 5651500"/>
                <a:gd name="connsiteY1" fmla="*/ 2749528 h 5676900"/>
                <a:gd name="connsiteX2" fmla="*/ 2635228 w 5651500"/>
                <a:gd name="connsiteY2" fmla="*/ 0 h 5676900"/>
                <a:gd name="connsiteX3" fmla="*/ 2952772 w 5651500"/>
                <a:gd name="connsiteY3" fmla="*/ 12700 h 5676900"/>
                <a:gd name="connsiteX4" fmla="*/ 2914672 w 5651500"/>
                <a:gd name="connsiteY4" fmla="*/ 2749528 h 5676900"/>
                <a:gd name="connsiteX5" fmla="*/ 5638800 w 5651500"/>
                <a:gd name="connsiteY5" fmla="*/ 2686028 h 5676900"/>
                <a:gd name="connsiteX6" fmla="*/ 5651500 w 5651500"/>
                <a:gd name="connsiteY6" fmla="*/ 3016272 h 5676900"/>
                <a:gd name="connsiteX7" fmla="*/ 2914672 w 5651500"/>
                <a:gd name="connsiteY7" fmla="*/ 2940072 h 5676900"/>
                <a:gd name="connsiteX8" fmla="*/ 3016272 w 5651500"/>
                <a:gd name="connsiteY8" fmla="*/ 5676900 h 5676900"/>
                <a:gd name="connsiteX9" fmla="*/ 2635228 w 5651500"/>
                <a:gd name="connsiteY9" fmla="*/ 5676900 h 5676900"/>
                <a:gd name="connsiteX10" fmla="*/ 2724128 w 5651500"/>
                <a:gd name="connsiteY10" fmla="*/ 2940072 h 5676900"/>
                <a:gd name="connsiteX11" fmla="*/ 0 w 5651500"/>
                <a:gd name="connsiteY11" fmla="*/ 3003572 h 5676900"/>
                <a:gd name="connsiteX12" fmla="*/ 38100 w 5651500"/>
                <a:gd name="connsiteY12" fmla="*/ 2736828 h 567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1500" h="5676900">
                  <a:moveTo>
                    <a:pt x="38100" y="2736828"/>
                  </a:moveTo>
                  <a:lnTo>
                    <a:pt x="2724128" y="2749528"/>
                  </a:lnTo>
                  <a:lnTo>
                    <a:pt x="2635228" y="0"/>
                  </a:lnTo>
                  <a:lnTo>
                    <a:pt x="2952772" y="12700"/>
                  </a:lnTo>
                  <a:lnTo>
                    <a:pt x="2914672" y="2749528"/>
                  </a:lnTo>
                  <a:lnTo>
                    <a:pt x="5638800" y="2686028"/>
                  </a:lnTo>
                  <a:lnTo>
                    <a:pt x="5651500" y="3016272"/>
                  </a:lnTo>
                  <a:lnTo>
                    <a:pt x="2914672" y="2940072"/>
                  </a:lnTo>
                  <a:lnTo>
                    <a:pt x="3016272" y="5676900"/>
                  </a:lnTo>
                  <a:lnTo>
                    <a:pt x="2635228" y="5676900"/>
                  </a:lnTo>
                  <a:lnTo>
                    <a:pt x="2724128" y="2940072"/>
                  </a:lnTo>
                  <a:lnTo>
                    <a:pt x="0" y="3003572"/>
                  </a:lnTo>
                  <a:lnTo>
                    <a:pt x="38100" y="27368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3804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그림 49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79C8115F-13F0-D456-4B02-54B87FA318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232983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정보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1757767"/>
            <a:ext cx="10975692" cy="4688214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517460" y="2544086"/>
            <a:ext cx="95561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본 데이터는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캐글에서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제공하는 데이터셋으로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수개월의 유튜브 트렌드 자료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인기 동영상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취합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b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캐글에서는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다양한 국가의 데이터셋을 제공하나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본 분석과제에서는 </a:t>
            </a:r>
            <a:br>
              <a:rPr lang="en-US" altLang="ko-KR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한국의 유튜브 데이터를 분석하여 결론을 도출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하였음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620ABF-9854-E185-29B3-19F002D10417}"/>
              </a:ext>
            </a:extLst>
          </p:cNvPr>
          <p:cNvSpPr txBox="1"/>
          <p:nvPr/>
        </p:nvSpPr>
        <p:spPr>
          <a:xfrm>
            <a:off x="1014134" y="1979415"/>
            <a:ext cx="417691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소개</a:t>
            </a:r>
            <a:endParaRPr lang="ko-KR" altLang="en-US" sz="2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AC5BB0-283C-C0DE-4F2E-C03FC98717DF}"/>
              </a:ext>
            </a:extLst>
          </p:cNvPr>
          <p:cNvSpPr txBox="1"/>
          <p:nvPr/>
        </p:nvSpPr>
        <p:spPr>
          <a:xfrm>
            <a:off x="1517460" y="3603048"/>
            <a:ext cx="95561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자료는 유튜브가 </a:t>
            </a: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일일 인기동영상의 조회수</a:t>
            </a:r>
            <a:r>
              <a:rPr lang="en-US" altLang="ko-KR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댓글</a:t>
            </a:r>
            <a:r>
              <a:rPr lang="en-US" altLang="ko-KR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좋아요 수 등의 자료를 제공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하여 </a:t>
            </a:r>
            <a:b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사용자와의 상호작용을 측정한 자료가 포함되어 있어 </a:t>
            </a: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트렌드를 파악하는데 용이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함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b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월부터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2024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월까지의 자료가 수집되어 있어 </a:t>
            </a:r>
            <a:b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분석시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유의미한 결과를 도출하리라 기대됨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47BF25D-678D-E2E1-0D59-DFC5D86522FC}"/>
              </a:ext>
            </a:extLst>
          </p:cNvPr>
          <p:cNvSpPr txBox="1"/>
          <p:nvPr/>
        </p:nvSpPr>
        <p:spPr>
          <a:xfrm>
            <a:off x="1517460" y="544617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EXCEL, MYSQL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2B068B5-645D-2942-4E8A-CAF4F1EAD8BB}"/>
              </a:ext>
            </a:extLst>
          </p:cNvPr>
          <p:cNvSpPr txBox="1"/>
          <p:nvPr/>
        </p:nvSpPr>
        <p:spPr>
          <a:xfrm>
            <a:off x="1014134" y="4881501"/>
            <a:ext cx="417691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 툴 소개</a:t>
            </a:r>
            <a:endParaRPr lang="ko-KR" altLang="en-US" sz="24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A6F0AE5-E230-1791-40D8-A7C8141ED5D7}"/>
              </a:ext>
            </a:extLst>
          </p:cNvPr>
          <p:cNvSpPr txBox="1"/>
          <p:nvPr/>
        </p:nvSpPr>
        <p:spPr>
          <a:xfrm>
            <a:off x="1517460" y="5895112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시각화 툴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EXCEL,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구글 스프레드 시트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Python &amp;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Originlab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2" name="그래픽 51">
            <a:extLst>
              <a:ext uri="{FF2B5EF4-FFF2-40B4-BE49-F238E27FC236}">
                <a16:creationId xmlns:a16="http://schemas.microsoft.com/office/drawing/2014/main" id="{6032DC89-4B12-9BFE-6879-CFFB37D161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29863" y="4219725"/>
            <a:ext cx="3370321" cy="224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940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D750A42A-E6AE-C7F9-F9A8-5AF5462B12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232983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정보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1757767"/>
            <a:ext cx="10975692" cy="4915026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517460" y="2544086"/>
            <a:ext cx="95561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데이터는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video_id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title,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publishedAt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channelId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channelTitle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categoryId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trending_date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tags,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view_count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likes, dislikes,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comment_count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thumbnail_link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comments_disabled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ratings_disabled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description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총 </a:t>
            </a:r>
            <a:r>
              <a:rPr lang="en-US" altLang="ko-KR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16</a:t>
            </a: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열로 구성되어 있음</a:t>
            </a:r>
            <a:endParaRPr lang="en-US" altLang="ko-KR" dirty="0">
              <a:solidFill>
                <a:srgbClr val="FF616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620ABF-9854-E185-29B3-19F002D10417}"/>
              </a:ext>
            </a:extLst>
          </p:cNvPr>
          <p:cNvSpPr txBox="1"/>
          <p:nvPr/>
        </p:nvSpPr>
        <p:spPr>
          <a:xfrm>
            <a:off x="1014134" y="1979415"/>
            <a:ext cx="417691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변수 설명</a:t>
            </a:r>
            <a:endParaRPr lang="ko-KR" altLang="en-US" sz="2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AC5BB0-283C-C0DE-4F2E-C03FC98717DF}"/>
              </a:ext>
            </a:extLst>
          </p:cNvPr>
          <p:cNvSpPr txBox="1"/>
          <p:nvPr/>
        </p:nvSpPr>
        <p:spPr>
          <a:xfrm>
            <a:off x="1517460" y="3603048"/>
            <a:ext cx="95561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kaggle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데이터를 수집하며 중복 데이터가 발견되어 해당 데이터는 전처리를 거쳐 데이터를 활용함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또한 각 데이터를 실제로 분석하는 과정에서 </a:t>
            </a: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팀원별로 사용한 칼럼이 다르며</a:t>
            </a:r>
            <a:r>
              <a:rPr lang="en-US" altLang="ko-KR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err="1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전처리</a:t>
            </a: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방식에 차이가 있어</a:t>
            </a:r>
            <a:r>
              <a:rPr lang="en-US" altLang="ko-KR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 주제별 데이터 </a:t>
            </a:r>
            <a:r>
              <a:rPr lang="ko-KR" altLang="en-US" dirty="0" err="1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분석란에</a:t>
            </a:r>
            <a:r>
              <a:rPr lang="ko-KR" altLang="en-US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기술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하였음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B35C9781-9EC1-2C2A-99B0-3E83D860C4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0685045"/>
              </p:ext>
            </p:extLst>
          </p:nvPr>
        </p:nvGraphicFramePr>
        <p:xfrm>
          <a:off x="1168426" y="4725981"/>
          <a:ext cx="9855148" cy="16996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63787">
                  <a:extLst>
                    <a:ext uri="{9D8B030D-6E8A-4147-A177-3AD203B41FA5}">
                      <a16:colId xmlns:a16="http://schemas.microsoft.com/office/drawing/2014/main" val="3949220632"/>
                    </a:ext>
                  </a:extLst>
                </a:gridCol>
                <a:gridCol w="2463787">
                  <a:extLst>
                    <a:ext uri="{9D8B030D-6E8A-4147-A177-3AD203B41FA5}">
                      <a16:colId xmlns:a16="http://schemas.microsoft.com/office/drawing/2014/main" val="4052743459"/>
                    </a:ext>
                  </a:extLst>
                </a:gridCol>
                <a:gridCol w="2463787">
                  <a:extLst>
                    <a:ext uri="{9D8B030D-6E8A-4147-A177-3AD203B41FA5}">
                      <a16:colId xmlns:a16="http://schemas.microsoft.com/office/drawing/2014/main" val="1211273096"/>
                    </a:ext>
                  </a:extLst>
                </a:gridCol>
                <a:gridCol w="2463787">
                  <a:extLst>
                    <a:ext uri="{9D8B030D-6E8A-4147-A177-3AD203B41FA5}">
                      <a16:colId xmlns:a16="http://schemas.microsoft.com/office/drawing/2014/main" val="872513515"/>
                    </a:ext>
                  </a:extLst>
                </a:gridCol>
              </a:tblGrid>
              <a:tr h="26593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700" dirty="0"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칼럼</a:t>
                      </a:r>
                      <a:endParaRPr lang="ko-KR" sz="1700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700" dirty="0"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의미</a:t>
                      </a:r>
                      <a:endParaRPr lang="ko-KR" sz="1700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700" dirty="0"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칼럼</a:t>
                      </a:r>
                      <a:endParaRPr lang="ko-KR" sz="1700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700" dirty="0"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의미</a:t>
                      </a:r>
                      <a:endParaRPr lang="ko-KR" sz="1700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356974"/>
                  </a:ext>
                </a:extLst>
              </a:tr>
              <a:tr h="26593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700" dirty="0" err="1">
                          <a:solidFill>
                            <a:sysClr val="windowText" lastClr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Video_id</a:t>
                      </a:r>
                      <a:endParaRPr lang="ko-KR" sz="1700" dirty="0">
                        <a:solidFill>
                          <a:sysClr val="windowText" lastClr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3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개별 영상의 고유 이름</a:t>
                      </a:r>
                      <a:endParaRPr lang="ko-KR" sz="17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1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700" b="1" kern="1200" dirty="0">
                          <a:solidFill>
                            <a:sysClr val="windowText" lastClr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Title</a:t>
                      </a:r>
                      <a:endParaRPr lang="ko-KR" altLang="en-US" sz="1700" b="1" kern="1200" dirty="0">
                        <a:solidFill>
                          <a:sysClr val="windowText" lastClr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3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영상의 이름</a:t>
                      </a:r>
                      <a:endParaRPr lang="ko-KR" sz="17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437123"/>
                  </a:ext>
                </a:extLst>
              </a:tr>
              <a:tr h="26593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700" dirty="0" err="1">
                          <a:solidFill>
                            <a:sysClr val="windowText" lastClr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publishedAt</a:t>
                      </a:r>
                      <a:endParaRPr lang="ko-KR" sz="1700" dirty="0">
                        <a:solidFill>
                          <a:sysClr val="windowText" lastClr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30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영상 발행 시점</a:t>
                      </a:r>
                      <a:endParaRPr lang="ko-KR" sz="170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1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700" b="1" kern="1200" dirty="0" err="1">
                          <a:solidFill>
                            <a:sysClr val="windowText" lastClr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channelId</a:t>
                      </a:r>
                      <a:endParaRPr lang="ko-KR" altLang="en-US" sz="1700" b="1" kern="1200" dirty="0">
                        <a:solidFill>
                          <a:sysClr val="windowText" lastClr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30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크리에이터의 이름</a:t>
                      </a:r>
                      <a:endParaRPr lang="ko-KR" sz="170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425590"/>
                  </a:ext>
                </a:extLst>
              </a:tr>
              <a:tr h="26593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700" dirty="0" err="1">
                          <a:solidFill>
                            <a:sysClr val="windowText" lastClr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categoryId</a:t>
                      </a:r>
                      <a:endParaRPr lang="ko-KR" sz="1700" dirty="0">
                        <a:solidFill>
                          <a:sysClr val="windowText" lastClr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3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영상의 카테고리</a:t>
                      </a:r>
                      <a:endParaRPr lang="ko-KR" sz="17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1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700" b="1" kern="1200" dirty="0" err="1">
                          <a:solidFill>
                            <a:sysClr val="windowText" lastClr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Trending_date</a:t>
                      </a:r>
                      <a:endParaRPr lang="ko-KR" altLang="en-US" sz="1700" b="1" kern="1200" dirty="0">
                        <a:solidFill>
                          <a:sysClr val="windowText" lastClr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3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인기영상 순위에 오른 시점</a:t>
                      </a:r>
                      <a:endParaRPr lang="ko-KR" sz="17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824549"/>
                  </a:ext>
                </a:extLst>
              </a:tr>
              <a:tr h="26593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700" dirty="0">
                          <a:solidFill>
                            <a:sysClr val="windowText" lastClr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Tags</a:t>
                      </a:r>
                      <a:endParaRPr lang="ko-KR" sz="1700" dirty="0">
                        <a:solidFill>
                          <a:sysClr val="windowText" lastClr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3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영상의 태그</a:t>
                      </a:r>
                      <a:endParaRPr lang="ko-KR" sz="17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1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700" b="1" kern="1200" dirty="0" err="1">
                          <a:solidFill>
                            <a:sysClr val="windowText" lastClr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View_count</a:t>
                      </a:r>
                      <a:endParaRPr lang="ko-KR" altLang="en-US" sz="1700" b="1" kern="1200" dirty="0">
                        <a:solidFill>
                          <a:sysClr val="windowText" lastClr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3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조회수</a:t>
                      </a:r>
                      <a:endParaRPr lang="ko-KR" sz="17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578766"/>
                  </a:ext>
                </a:extLst>
              </a:tr>
              <a:tr h="26593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700" dirty="0">
                          <a:solidFill>
                            <a:sysClr val="windowText" lastClr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Likes</a:t>
                      </a:r>
                      <a:endParaRPr lang="ko-KR" sz="1700" dirty="0">
                        <a:solidFill>
                          <a:sysClr val="windowText" lastClr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3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좋아요 수</a:t>
                      </a:r>
                      <a:endParaRPr lang="ko-KR" sz="17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1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700" b="1" kern="1200" dirty="0" err="1">
                          <a:solidFill>
                            <a:sysClr val="windowText" lastClr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Comment_count</a:t>
                      </a:r>
                      <a:endParaRPr lang="ko-KR" altLang="en-US" sz="1700" b="1" kern="1200" dirty="0">
                        <a:solidFill>
                          <a:sysClr val="windowText" lastClr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ko-KR" sz="13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 수</a:t>
                      </a:r>
                      <a:endParaRPr lang="ko-KR" sz="17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10548" marR="11054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1909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8835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024" y="1623635"/>
            <a:ext cx="713238" cy="713238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CE255AE-5E1D-C8F9-ABCC-1E5FE4EE698A}"/>
              </a:ext>
            </a:extLst>
          </p:cNvPr>
          <p:cNvSpPr/>
          <p:nvPr/>
        </p:nvSpPr>
        <p:spPr>
          <a:xfrm>
            <a:off x="662008" y="2143391"/>
            <a:ext cx="10975692" cy="4127092"/>
          </a:xfrm>
          <a:prstGeom prst="roundRect">
            <a:avLst>
              <a:gd name="adj" fmla="val 768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018BDE-A3BB-BD89-291F-EB6DD9891DE9}"/>
              </a:ext>
            </a:extLst>
          </p:cNvPr>
          <p:cNvSpPr txBox="1"/>
          <p:nvPr/>
        </p:nvSpPr>
        <p:spPr>
          <a:xfrm>
            <a:off x="1548462" y="2544086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분석에 사용한 변수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AC5BB0-283C-C0DE-4F2E-C03FC98717DF}"/>
              </a:ext>
            </a:extLst>
          </p:cNvPr>
          <p:cNvSpPr txBox="1"/>
          <p:nvPr/>
        </p:nvSpPr>
        <p:spPr>
          <a:xfrm>
            <a:off x="1548462" y="3603048"/>
            <a:ext cx="9556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 설계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0435A-2E03-FB18-D9AD-EB87CFAB18B2}"/>
              </a:ext>
            </a:extLst>
          </p:cNvPr>
          <p:cNvSpPr txBox="1"/>
          <p:nvPr/>
        </p:nvSpPr>
        <p:spPr>
          <a:xfrm>
            <a:off x="1830492" y="2996181"/>
            <a:ext cx="95561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publishedAt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업로드 날짜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), </a:t>
            </a: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view_count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), likes(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좋아요 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), </a:t>
            </a:r>
            <a:r>
              <a:rPr lang="en-US" altLang="ko-KR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comment_count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댓글 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23001A-21FA-ABB9-C925-780BE53B0CC1}"/>
              </a:ext>
            </a:extLst>
          </p:cNvPr>
          <p:cNvSpPr txBox="1"/>
          <p:nvPr/>
        </p:nvSpPr>
        <p:spPr>
          <a:xfrm>
            <a:off x="1830492" y="4001107"/>
            <a:ext cx="9556180" cy="1534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업로드 시간대 별 영상 조회수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수 댓글 수를 확인하여 최적의 업로드 시간대를 확인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업로드 요일별 영상 조회수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수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댓글 수를 확인하여 최적의 업로드 요일을 확인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상호작용이 좋은 업로드 시간대별 영상의 카테고리를 확인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최적의 업로드 시간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요일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시간대별 카테고리 추천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80816-7A48-5F20-9F4B-247191058762}"/>
              </a:ext>
            </a:extLst>
          </p:cNvPr>
          <p:cNvSpPr txBox="1"/>
          <p:nvPr/>
        </p:nvSpPr>
        <p:spPr>
          <a:xfrm>
            <a:off x="1014134" y="1586117"/>
            <a:ext cx="717192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시간대별 트렌드 분석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분석 방법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1986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319FC8D4-2A13-D588-B22D-F2675C03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11256" y="861491"/>
            <a:ext cx="1031942" cy="1031942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내용 개체 틀 2" descr="도표, 텍스트, 그래프, 라인이(가) 표시된 사진&#10;&#10;자동 생성된 설명">
            <a:extLst>
              <a:ext uri="{FF2B5EF4-FFF2-40B4-BE49-F238E27FC236}">
                <a16:creationId xmlns:a16="http://schemas.microsoft.com/office/drawing/2014/main" id="{A49BBABF-3C65-EAD3-638B-0B6EE5838A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65" y="2820943"/>
            <a:ext cx="3735835" cy="2241960"/>
          </a:xfrm>
          <a:prstGeom prst="roundRect">
            <a:avLst>
              <a:gd name="adj" fmla="val 6060"/>
            </a:avLst>
          </a:prstGeom>
          <a:noFill/>
        </p:spPr>
      </p:pic>
      <p:pic>
        <p:nvPicPr>
          <p:cNvPr id="7" name="그림 6" descr="텍스트, 도표, 그래프, 라인이(가) 표시된 사진&#10;&#10;자동 생성된 설명">
            <a:extLst>
              <a:ext uri="{FF2B5EF4-FFF2-40B4-BE49-F238E27FC236}">
                <a16:creationId xmlns:a16="http://schemas.microsoft.com/office/drawing/2014/main" id="{1BB7A1E9-9CA6-1E30-AD6C-75D270BCF8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776" y="2820943"/>
            <a:ext cx="3734447" cy="2241960"/>
          </a:xfrm>
          <a:prstGeom prst="roundRect">
            <a:avLst>
              <a:gd name="adj" fmla="val 6060"/>
            </a:avLst>
          </a:prstGeom>
          <a:noFill/>
        </p:spPr>
      </p:pic>
      <p:pic>
        <p:nvPicPr>
          <p:cNvPr id="22" name="그림 21" descr="텍스트, 도표, 그래프, 라인이(가) 표시된 사진&#10;&#10;자동 생성된 설명">
            <a:extLst>
              <a:ext uri="{FF2B5EF4-FFF2-40B4-BE49-F238E27FC236}">
                <a16:creationId xmlns:a16="http://schemas.microsoft.com/office/drawing/2014/main" id="{51F83993-1044-A9E5-25D9-CF32867AD9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3210" y="2820943"/>
            <a:ext cx="3735835" cy="2243441"/>
          </a:xfrm>
          <a:prstGeom prst="roundRect">
            <a:avLst>
              <a:gd name="adj" fmla="val 6060"/>
            </a:avLst>
          </a:prstGeom>
          <a:noFill/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EB2724F-9A40-237E-2154-86D6E79EC3AD}"/>
              </a:ext>
            </a:extLst>
          </p:cNvPr>
          <p:cNvSpPr txBox="1"/>
          <p:nvPr/>
        </p:nvSpPr>
        <p:spPr>
          <a:xfrm>
            <a:off x="611141" y="2398667"/>
            <a:ext cx="31181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업로드 시간대별 </a:t>
            </a:r>
            <a:r>
              <a:rPr lang="ko-KR" altLang="en-US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조회수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3E2B7A-DC12-B82C-A5AD-69D5FB54CF63}"/>
              </a:ext>
            </a:extLst>
          </p:cNvPr>
          <p:cNvSpPr txBox="1"/>
          <p:nvPr/>
        </p:nvSpPr>
        <p:spPr>
          <a:xfrm>
            <a:off x="4545127" y="2398667"/>
            <a:ext cx="31181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업로드 시간대별</a:t>
            </a:r>
            <a:r>
              <a:rPr lang="ko-KR" altLang="en-US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좋아요 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3CA588-BD16-B74B-86B7-21828FF50857}"/>
              </a:ext>
            </a:extLst>
          </p:cNvPr>
          <p:cNvSpPr txBox="1"/>
          <p:nvPr/>
        </p:nvSpPr>
        <p:spPr>
          <a:xfrm>
            <a:off x="8485844" y="2398667"/>
            <a:ext cx="31181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업로드 시간대별 </a:t>
            </a:r>
            <a:r>
              <a:rPr lang="ko-KR" altLang="en-US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댓글 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F4A79C-07EF-ACC2-8E58-4546D608C364}"/>
              </a:ext>
            </a:extLst>
          </p:cNvPr>
          <p:cNvSpPr txBox="1"/>
          <p:nvPr/>
        </p:nvSpPr>
        <p:spPr>
          <a:xfrm>
            <a:off x="1014134" y="1586117"/>
            <a:ext cx="717192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시간대별 트렌드 분석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분석 및 시각화</a:t>
            </a:r>
            <a:endParaRPr lang="ko-KR" altLang="en-US" sz="2400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8255A58-FEE2-82F0-9523-56119DB4DC2A}"/>
              </a:ext>
            </a:extLst>
          </p:cNvPr>
          <p:cNvSpPr/>
          <p:nvPr/>
        </p:nvSpPr>
        <p:spPr>
          <a:xfrm>
            <a:off x="1130392" y="5293437"/>
            <a:ext cx="9786036" cy="985460"/>
          </a:xfrm>
          <a:prstGeom prst="roundRect">
            <a:avLst>
              <a:gd name="adj" fmla="val 50000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C233D-E145-71E9-DB5D-27FBD390BDEB}"/>
              </a:ext>
            </a:extLst>
          </p:cNvPr>
          <p:cNvSpPr txBox="1"/>
          <p:nvPr/>
        </p:nvSpPr>
        <p:spPr>
          <a:xfrm>
            <a:off x="1343745" y="5564311"/>
            <a:ext cx="137073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Analysis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DC19E8E1-A4B7-85FE-0D1E-467E27BD6802}"/>
              </a:ext>
            </a:extLst>
          </p:cNvPr>
          <p:cNvCxnSpPr>
            <a:cxnSpLocks/>
          </p:cNvCxnSpPr>
          <p:nvPr/>
        </p:nvCxnSpPr>
        <p:spPr>
          <a:xfrm>
            <a:off x="2690923" y="5503840"/>
            <a:ext cx="0" cy="592436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A76EEEE-289A-3200-1C56-E34458278847}"/>
              </a:ext>
            </a:extLst>
          </p:cNvPr>
          <p:cNvSpPr txBox="1"/>
          <p:nvPr/>
        </p:nvSpPr>
        <p:spPr>
          <a:xfrm>
            <a:off x="2810016" y="5325911"/>
            <a:ext cx="7915299" cy="88338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ko-KR"/>
            </a:defPPr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평균적으로 </a:t>
            </a:r>
            <a:r>
              <a:rPr lang="en-US" altLang="ko-KR" dirty="0"/>
              <a:t>18</a:t>
            </a:r>
            <a:r>
              <a:rPr lang="ko-KR" altLang="en-US" dirty="0"/>
              <a:t>시에 가장 많은 상호작용이 일어나는 것을 확인할 수 있음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12 -13</a:t>
            </a:r>
            <a:r>
              <a:rPr lang="ko-KR" altLang="en-US" dirty="0"/>
              <a:t>시에도 상호작용이 활발함 </a:t>
            </a:r>
          </a:p>
        </p:txBody>
      </p:sp>
    </p:spTree>
    <p:extLst>
      <p:ext uri="{BB962C8B-B14F-4D97-AF65-F5344CB8AC3E}">
        <p14:creationId xmlns:p14="http://schemas.microsoft.com/office/powerpoint/2010/main" val="1680153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A49BBABF-3C65-EAD3-638B-0B6EE5838A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397" y="2820943"/>
            <a:ext cx="3734570" cy="2241960"/>
          </a:xfrm>
          <a:prstGeom prst="roundRect">
            <a:avLst>
              <a:gd name="adj" fmla="val 6060"/>
            </a:avLst>
          </a:prstGeom>
          <a:noFill/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BB7A1E9-9CA6-1E30-AD6C-75D270BCF8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28776" y="2820980"/>
            <a:ext cx="3734447" cy="2241886"/>
          </a:xfrm>
          <a:prstGeom prst="roundRect">
            <a:avLst>
              <a:gd name="adj" fmla="val 6060"/>
            </a:avLst>
          </a:prstGeom>
          <a:noFill/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1F83993-1044-A9E5-25D9-CF32867AD9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73210" y="2821304"/>
            <a:ext cx="3735835" cy="2242719"/>
          </a:xfrm>
          <a:prstGeom prst="roundRect">
            <a:avLst>
              <a:gd name="adj" fmla="val 6060"/>
            </a:avLst>
          </a:prstGeom>
          <a:noFill/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EB2724F-9A40-237E-2154-86D6E79EC3AD}"/>
              </a:ext>
            </a:extLst>
          </p:cNvPr>
          <p:cNvSpPr txBox="1"/>
          <p:nvPr/>
        </p:nvSpPr>
        <p:spPr>
          <a:xfrm>
            <a:off x="611141" y="2398667"/>
            <a:ext cx="31181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업로드 요일별 </a:t>
            </a:r>
            <a:r>
              <a:rPr lang="ko-KR" altLang="en-US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조회수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3E2B7A-DC12-B82C-A5AD-69D5FB54CF63}"/>
              </a:ext>
            </a:extLst>
          </p:cNvPr>
          <p:cNvSpPr txBox="1"/>
          <p:nvPr/>
        </p:nvSpPr>
        <p:spPr>
          <a:xfrm>
            <a:off x="4545127" y="2398667"/>
            <a:ext cx="31181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업로드 요일별</a:t>
            </a:r>
            <a:r>
              <a:rPr lang="ko-KR" altLang="en-US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좋아요 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3CA588-BD16-B74B-86B7-21828FF50857}"/>
              </a:ext>
            </a:extLst>
          </p:cNvPr>
          <p:cNvSpPr txBox="1"/>
          <p:nvPr/>
        </p:nvSpPr>
        <p:spPr>
          <a:xfrm>
            <a:off x="8485844" y="2398667"/>
            <a:ext cx="31181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업로드 요일별 </a:t>
            </a:r>
            <a:r>
              <a:rPr lang="ko-KR" altLang="en-US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댓글 수</a:t>
            </a:r>
          </a:p>
        </p:txBody>
      </p:sp>
      <p:pic>
        <p:nvPicPr>
          <p:cNvPr id="3" name="그림 2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14D9A659-7590-8787-EC86-3C04680FF8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11256" y="861491"/>
            <a:ext cx="1031942" cy="1031942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F3E834DB-A8EE-AE71-44F5-2AB96289E1C3}"/>
              </a:ext>
            </a:extLst>
          </p:cNvPr>
          <p:cNvSpPr/>
          <p:nvPr/>
        </p:nvSpPr>
        <p:spPr>
          <a:xfrm>
            <a:off x="1130392" y="5293437"/>
            <a:ext cx="9786036" cy="985460"/>
          </a:xfrm>
          <a:prstGeom prst="roundRect">
            <a:avLst>
              <a:gd name="adj" fmla="val 50000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FB887F9-32BD-062C-4462-9114E2481F82}"/>
              </a:ext>
            </a:extLst>
          </p:cNvPr>
          <p:cNvSpPr txBox="1"/>
          <p:nvPr/>
        </p:nvSpPr>
        <p:spPr>
          <a:xfrm>
            <a:off x="1343745" y="5564311"/>
            <a:ext cx="137073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Analysis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68BA9BB-62A5-672D-D116-C0AC5ADDBBF0}"/>
              </a:ext>
            </a:extLst>
          </p:cNvPr>
          <p:cNvCxnSpPr>
            <a:cxnSpLocks/>
          </p:cNvCxnSpPr>
          <p:nvPr/>
        </p:nvCxnSpPr>
        <p:spPr>
          <a:xfrm>
            <a:off x="2690923" y="5503840"/>
            <a:ext cx="0" cy="592436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3A9BEA0-666A-2670-3009-E02179206FCA}"/>
              </a:ext>
            </a:extLst>
          </p:cNvPr>
          <p:cNvSpPr txBox="1"/>
          <p:nvPr/>
        </p:nvSpPr>
        <p:spPr>
          <a:xfrm>
            <a:off x="2303544" y="5575508"/>
            <a:ext cx="788759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ko-KR"/>
            </a:defPPr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marL="0" indent="0" algn="ctr">
              <a:buNone/>
            </a:pPr>
            <a:r>
              <a:rPr lang="ko-KR" altLang="en-US" dirty="0"/>
              <a:t>평균적으로 금요일에 가장 많은 상호작용이 일어나는 것을 확인할 수 있음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9344FB8-55F5-3238-794D-F36BF7B445DC}"/>
              </a:ext>
            </a:extLst>
          </p:cNvPr>
          <p:cNvSpPr txBox="1"/>
          <p:nvPr/>
        </p:nvSpPr>
        <p:spPr>
          <a:xfrm>
            <a:off x="1014134" y="1586117"/>
            <a:ext cx="717192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시간대별 트렌드 분석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분석 및 시각화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84568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그룹 35">
            <a:extLst>
              <a:ext uri="{FF2B5EF4-FFF2-40B4-BE49-F238E27FC236}">
                <a16:creationId xmlns:a16="http://schemas.microsoft.com/office/drawing/2014/main" id="{A79F624B-C86A-4260-EC93-B09A4992DD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1997337">
            <a:off x="9409626" y="3770367"/>
            <a:ext cx="2748282" cy="3087436"/>
            <a:chOff x="-746578" y="312664"/>
            <a:chExt cx="2748282" cy="3087436"/>
          </a:xfrm>
          <a:solidFill>
            <a:schemeClr val="tx1">
              <a:lumMod val="85000"/>
              <a:lumOff val="15000"/>
              <a:alpha val="34000"/>
            </a:schemeClr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CCF58C0-CE4E-C3E5-4B8F-740ABCC1258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grpFill/>
          </p:grpSpPr>
          <p:sp>
            <p:nvSpPr>
              <p:cNvPr id="44" name="십자형 19">
                <a:extLst>
                  <a:ext uri="{FF2B5EF4-FFF2-40B4-BE49-F238E27FC236}">
                    <a16:creationId xmlns:a16="http://schemas.microsoft.com/office/drawing/2014/main" id="{62603D31-1B72-2007-46F8-D81D5A353B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십자형 19">
                <a:extLst>
                  <a:ext uri="{FF2B5EF4-FFF2-40B4-BE49-F238E27FC236}">
                    <a16:creationId xmlns:a16="http://schemas.microsoft.com/office/drawing/2014/main" id="{90565275-F026-0313-E4DB-A21488ADE0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1DD8375-CB19-0153-201D-7C3F2EB107A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grpFill/>
          </p:grpSpPr>
          <p:sp>
            <p:nvSpPr>
              <p:cNvPr id="42" name="십자형 19">
                <a:extLst>
                  <a:ext uri="{FF2B5EF4-FFF2-40B4-BE49-F238E27FC236}">
                    <a16:creationId xmlns:a16="http://schemas.microsoft.com/office/drawing/2014/main" id="{2455CC8F-40F1-476A-38B0-2B30C7DAE0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십자형 19">
                <a:extLst>
                  <a:ext uri="{FF2B5EF4-FFF2-40B4-BE49-F238E27FC236}">
                    <a16:creationId xmlns:a16="http://schemas.microsoft.com/office/drawing/2014/main" id="{5DCF67AA-5493-DEEB-B34D-58187505FE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962CCA6-FA67-5444-F7EB-DEDA6A0EBF9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grpFill/>
          </p:grpSpPr>
          <p:sp>
            <p:nvSpPr>
              <p:cNvPr id="40" name="십자형 19">
                <a:extLst>
                  <a:ext uri="{FF2B5EF4-FFF2-40B4-BE49-F238E27FC236}">
                    <a16:creationId xmlns:a16="http://schemas.microsoft.com/office/drawing/2014/main" id="{217DCC52-DAF1-2FD5-F615-C88D588B1F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십자형 19">
                <a:extLst>
                  <a:ext uri="{FF2B5EF4-FFF2-40B4-BE49-F238E27FC236}">
                    <a16:creationId xmlns:a16="http://schemas.microsoft.com/office/drawing/2014/main" id="{5460346D-002C-7F1B-978F-71BD5294FE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B7E149D-3A87-5DA1-F586-434624B75C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746578" y="312664"/>
            <a:ext cx="2748282" cy="3087436"/>
            <a:chOff x="-746578" y="312664"/>
            <a:chExt cx="2748282" cy="30874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D62AA23-9DCD-9837-1C72-E16939DD66B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556539">
              <a:off x="-746578" y="1482060"/>
              <a:ext cx="1918040" cy="191804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8" name="십자형 19">
                <a:extLst>
                  <a:ext uri="{FF2B5EF4-FFF2-40B4-BE49-F238E27FC236}">
                    <a16:creationId xmlns:a16="http://schemas.microsoft.com/office/drawing/2014/main" id="{69A326EC-1ED7-F968-FE63-4E4770191D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십자형 19">
                <a:extLst>
                  <a:ext uri="{FF2B5EF4-FFF2-40B4-BE49-F238E27FC236}">
                    <a16:creationId xmlns:a16="http://schemas.microsoft.com/office/drawing/2014/main" id="{32CE9B11-EE89-B44D-7477-8A8166BFB0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13426C3-3C2C-3A1D-E26F-1D9C73ABA72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41401" y="312664"/>
              <a:ext cx="962414" cy="962414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2" name="십자형 19">
                <a:extLst>
                  <a:ext uri="{FF2B5EF4-FFF2-40B4-BE49-F238E27FC236}">
                    <a16:creationId xmlns:a16="http://schemas.microsoft.com/office/drawing/2014/main" id="{784ECCC1-44A4-52F4-9CD6-32E9D1B1F0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십자형 19">
                <a:extLst>
                  <a:ext uri="{FF2B5EF4-FFF2-40B4-BE49-F238E27FC236}">
                    <a16:creationId xmlns:a16="http://schemas.microsoft.com/office/drawing/2014/main" id="{6963693A-2FE4-B228-BA14-8A4A556352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51BCF5D-B5AF-5A80-2900-91475E21096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20486383">
              <a:off x="1370214" y="624122"/>
              <a:ext cx="631490" cy="631490"/>
              <a:chOff x="4246336" y="762000"/>
              <a:chExt cx="5676900" cy="5676900"/>
            </a:xfrm>
            <a:solidFill>
              <a:schemeClr val="bg2">
                <a:lumMod val="10000"/>
                <a:alpha val="68000"/>
              </a:schemeClr>
            </a:solidFill>
          </p:grpSpPr>
          <p:sp>
            <p:nvSpPr>
              <p:cNvPr id="15" name="십자형 19">
                <a:extLst>
                  <a:ext uri="{FF2B5EF4-FFF2-40B4-BE49-F238E27FC236}">
                    <a16:creationId xmlns:a16="http://schemas.microsoft.com/office/drawing/2014/main" id="{470B63E8-D4CF-608B-EF17-70F067A3BC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700000"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십자형 19">
                <a:extLst>
                  <a:ext uri="{FF2B5EF4-FFF2-40B4-BE49-F238E27FC236}">
                    <a16:creationId xmlns:a16="http://schemas.microsoft.com/office/drawing/2014/main" id="{46DFD875-80FA-EEA2-DF1D-92F9B057C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59036" y="762000"/>
                <a:ext cx="5651500" cy="5676900"/>
              </a:xfrm>
              <a:custGeom>
                <a:avLst/>
                <a:gdLst>
                  <a:gd name="connsiteX0" fmla="*/ 0 w 5664200"/>
                  <a:gd name="connsiteY0" fmla="*/ 2736828 h 5664200"/>
                  <a:gd name="connsiteX1" fmla="*/ 2736828 w 5664200"/>
                  <a:gd name="connsiteY1" fmla="*/ 2736828 h 5664200"/>
                  <a:gd name="connsiteX2" fmla="*/ 2736828 w 5664200"/>
                  <a:gd name="connsiteY2" fmla="*/ 0 h 5664200"/>
                  <a:gd name="connsiteX3" fmla="*/ 2927372 w 5664200"/>
                  <a:gd name="connsiteY3" fmla="*/ 0 h 5664200"/>
                  <a:gd name="connsiteX4" fmla="*/ 2927372 w 5664200"/>
                  <a:gd name="connsiteY4" fmla="*/ 2736828 h 5664200"/>
                  <a:gd name="connsiteX5" fmla="*/ 5664200 w 5664200"/>
                  <a:gd name="connsiteY5" fmla="*/ 2736828 h 5664200"/>
                  <a:gd name="connsiteX6" fmla="*/ 5664200 w 5664200"/>
                  <a:gd name="connsiteY6" fmla="*/ 2927372 h 5664200"/>
                  <a:gd name="connsiteX7" fmla="*/ 2927372 w 5664200"/>
                  <a:gd name="connsiteY7" fmla="*/ 2927372 h 5664200"/>
                  <a:gd name="connsiteX8" fmla="*/ 2927372 w 5664200"/>
                  <a:gd name="connsiteY8" fmla="*/ 5664200 h 5664200"/>
                  <a:gd name="connsiteX9" fmla="*/ 2736828 w 5664200"/>
                  <a:gd name="connsiteY9" fmla="*/ 5664200 h 5664200"/>
                  <a:gd name="connsiteX10" fmla="*/ 2736828 w 5664200"/>
                  <a:gd name="connsiteY10" fmla="*/ 2927372 h 5664200"/>
                  <a:gd name="connsiteX11" fmla="*/ 0 w 5664200"/>
                  <a:gd name="connsiteY11" fmla="*/ 2927372 h 5664200"/>
                  <a:gd name="connsiteX12" fmla="*/ 0 w 5664200"/>
                  <a:gd name="connsiteY12" fmla="*/ 2736828 h 56642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273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64200 w 5664200"/>
                  <a:gd name="connsiteY5" fmla="*/ 27495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29400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29273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7368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0 w 5664200"/>
                  <a:gd name="connsiteY11" fmla="*/ 2940072 h 5676900"/>
                  <a:gd name="connsiteX12" fmla="*/ 0 w 5664200"/>
                  <a:gd name="connsiteY12" fmla="*/ 2749528 h 5676900"/>
                  <a:gd name="connsiteX0" fmla="*/ 0 w 5664200"/>
                  <a:gd name="connsiteY0" fmla="*/ 2749528 h 5676900"/>
                  <a:gd name="connsiteX1" fmla="*/ 2736828 w 5664200"/>
                  <a:gd name="connsiteY1" fmla="*/ 2749528 h 5676900"/>
                  <a:gd name="connsiteX2" fmla="*/ 2647928 w 5664200"/>
                  <a:gd name="connsiteY2" fmla="*/ 0 h 5676900"/>
                  <a:gd name="connsiteX3" fmla="*/ 2965472 w 5664200"/>
                  <a:gd name="connsiteY3" fmla="*/ 12700 h 5676900"/>
                  <a:gd name="connsiteX4" fmla="*/ 2927372 w 5664200"/>
                  <a:gd name="connsiteY4" fmla="*/ 2749528 h 5676900"/>
                  <a:gd name="connsiteX5" fmla="*/ 5651500 w 5664200"/>
                  <a:gd name="connsiteY5" fmla="*/ 2686028 h 5676900"/>
                  <a:gd name="connsiteX6" fmla="*/ 5664200 w 5664200"/>
                  <a:gd name="connsiteY6" fmla="*/ 3016272 h 5676900"/>
                  <a:gd name="connsiteX7" fmla="*/ 2927372 w 5664200"/>
                  <a:gd name="connsiteY7" fmla="*/ 2940072 h 5676900"/>
                  <a:gd name="connsiteX8" fmla="*/ 3028972 w 5664200"/>
                  <a:gd name="connsiteY8" fmla="*/ 5676900 h 5676900"/>
                  <a:gd name="connsiteX9" fmla="*/ 2647928 w 5664200"/>
                  <a:gd name="connsiteY9" fmla="*/ 5676900 h 5676900"/>
                  <a:gd name="connsiteX10" fmla="*/ 2736828 w 5664200"/>
                  <a:gd name="connsiteY10" fmla="*/ 2940072 h 5676900"/>
                  <a:gd name="connsiteX11" fmla="*/ 38100 w 5664200"/>
                  <a:gd name="connsiteY11" fmla="*/ 3105172 h 5676900"/>
                  <a:gd name="connsiteX12" fmla="*/ 0 w 5664200"/>
                  <a:gd name="connsiteY12" fmla="*/ 27495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25400 w 5651500"/>
                  <a:gd name="connsiteY11" fmla="*/ 3105172 h 5676900"/>
                  <a:gd name="connsiteX12" fmla="*/ 0 w 5651500"/>
                  <a:gd name="connsiteY12" fmla="*/ 2647928 h 5676900"/>
                  <a:gd name="connsiteX0" fmla="*/ 0 w 5651500"/>
                  <a:gd name="connsiteY0" fmla="*/ 26479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0 w 5651500"/>
                  <a:gd name="connsiteY12" fmla="*/ 2647928 h 5676900"/>
                  <a:gd name="connsiteX0" fmla="*/ 38100 w 5651500"/>
                  <a:gd name="connsiteY0" fmla="*/ 2736828 h 5676900"/>
                  <a:gd name="connsiteX1" fmla="*/ 2724128 w 5651500"/>
                  <a:gd name="connsiteY1" fmla="*/ 2749528 h 5676900"/>
                  <a:gd name="connsiteX2" fmla="*/ 2635228 w 5651500"/>
                  <a:gd name="connsiteY2" fmla="*/ 0 h 5676900"/>
                  <a:gd name="connsiteX3" fmla="*/ 2952772 w 5651500"/>
                  <a:gd name="connsiteY3" fmla="*/ 12700 h 5676900"/>
                  <a:gd name="connsiteX4" fmla="*/ 2914672 w 5651500"/>
                  <a:gd name="connsiteY4" fmla="*/ 2749528 h 5676900"/>
                  <a:gd name="connsiteX5" fmla="*/ 5638800 w 5651500"/>
                  <a:gd name="connsiteY5" fmla="*/ 2686028 h 5676900"/>
                  <a:gd name="connsiteX6" fmla="*/ 5651500 w 5651500"/>
                  <a:gd name="connsiteY6" fmla="*/ 3016272 h 5676900"/>
                  <a:gd name="connsiteX7" fmla="*/ 2914672 w 5651500"/>
                  <a:gd name="connsiteY7" fmla="*/ 2940072 h 5676900"/>
                  <a:gd name="connsiteX8" fmla="*/ 3016272 w 5651500"/>
                  <a:gd name="connsiteY8" fmla="*/ 5676900 h 5676900"/>
                  <a:gd name="connsiteX9" fmla="*/ 2635228 w 5651500"/>
                  <a:gd name="connsiteY9" fmla="*/ 5676900 h 5676900"/>
                  <a:gd name="connsiteX10" fmla="*/ 2724128 w 5651500"/>
                  <a:gd name="connsiteY10" fmla="*/ 2940072 h 5676900"/>
                  <a:gd name="connsiteX11" fmla="*/ 0 w 5651500"/>
                  <a:gd name="connsiteY11" fmla="*/ 3003572 h 5676900"/>
                  <a:gd name="connsiteX12" fmla="*/ 38100 w 5651500"/>
                  <a:gd name="connsiteY12" fmla="*/ 2736828 h 567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51500" h="5676900">
                    <a:moveTo>
                      <a:pt x="38100" y="2736828"/>
                    </a:moveTo>
                    <a:lnTo>
                      <a:pt x="2724128" y="2749528"/>
                    </a:lnTo>
                    <a:lnTo>
                      <a:pt x="2635228" y="0"/>
                    </a:lnTo>
                    <a:lnTo>
                      <a:pt x="2952772" y="12700"/>
                    </a:lnTo>
                    <a:lnTo>
                      <a:pt x="2914672" y="2749528"/>
                    </a:lnTo>
                    <a:lnTo>
                      <a:pt x="5638800" y="2686028"/>
                    </a:lnTo>
                    <a:lnTo>
                      <a:pt x="5651500" y="3016272"/>
                    </a:lnTo>
                    <a:lnTo>
                      <a:pt x="2914672" y="2940072"/>
                    </a:lnTo>
                    <a:lnTo>
                      <a:pt x="3016272" y="5676900"/>
                    </a:lnTo>
                    <a:lnTo>
                      <a:pt x="2635228" y="5676900"/>
                    </a:lnTo>
                    <a:lnTo>
                      <a:pt x="2724128" y="2940072"/>
                    </a:lnTo>
                    <a:lnTo>
                      <a:pt x="0" y="3003572"/>
                    </a:lnTo>
                    <a:lnTo>
                      <a:pt x="38100" y="27368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341072D-F68F-77F0-4794-B843533F5768}"/>
              </a:ext>
            </a:extLst>
          </p:cNvPr>
          <p:cNvSpPr txBox="1"/>
          <p:nvPr/>
        </p:nvSpPr>
        <p:spPr>
          <a:xfrm>
            <a:off x="662008" y="573554"/>
            <a:ext cx="4176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en-US" altLang="ko-KR" sz="28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D33DF4-4496-5E4F-E87C-DA23FAE67305}"/>
              </a:ext>
            </a:extLst>
          </p:cNvPr>
          <p:cNvSpPr txBox="1"/>
          <p:nvPr/>
        </p:nvSpPr>
        <p:spPr>
          <a:xfrm>
            <a:off x="662008" y="992078"/>
            <a:ext cx="75240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rgbClr val="FF616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주제별 데이터 분석</a:t>
            </a:r>
            <a:endParaRPr lang="en-US" altLang="ko-KR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내용 개체 틀 2">
            <a:extLst>
              <a:ext uri="{FF2B5EF4-FFF2-40B4-BE49-F238E27FC236}">
                <a16:creationId xmlns:a16="http://schemas.microsoft.com/office/drawing/2014/main" id="{A49BBABF-3C65-EAD3-638B-0B6EE5838A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67701" y="2655837"/>
            <a:ext cx="4238824" cy="2770670"/>
          </a:xfrm>
          <a:prstGeom prst="roundRect">
            <a:avLst>
              <a:gd name="adj" fmla="val 6060"/>
            </a:avLst>
          </a:prstGeom>
          <a:noFill/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BB7A1E9-9CA6-1E30-AD6C-75D270BCF8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91809" y="2645051"/>
            <a:ext cx="4668518" cy="2802634"/>
          </a:xfrm>
          <a:prstGeom prst="roundRect">
            <a:avLst>
              <a:gd name="adj" fmla="val 6060"/>
            </a:avLst>
          </a:prstGeom>
          <a:noFill/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EB2724F-9A40-237E-2154-86D6E79EC3AD}"/>
              </a:ext>
            </a:extLst>
          </p:cNvPr>
          <p:cNvSpPr txBox="1"/>
          <p:nvPr/>
        </p:nvSpPr>
        <p:spPr>
          <a:xfrm>
            <a:off x="1539509" y="2260268"/>
            <a:ext cx="31181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업로드 요일별 </a:t>
            </a:r>
            <a:r>
              <a:rPr lang="ko-KR" altLang="en-US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조회수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3E2B7A-DC12-B82C-A5AD-69D5FB54CF63}"/>
              </a:ext>
            </a:extLst>
          </p:cNvPr>
          <p:cNvSpPr txBox="1"/>
          <p:nvPr/>
        </p:nvSpPr>
        <p:spPr>
          <a:xfrm>
            <a:off x="7595112" y="2260268"/>
            <a:ext cx="31181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업로드 요일별</a:t>
            </a:r>
            <a:r>
              <a:rPr lang="ko-KR" altLang="en-US" dirty="0">
                <a:solidFill>
                  <a:srgbClr val="FF616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좋아요 수</a:t>
            </a:r>
          </a:p>
        </p:txBody>
      </p:sp>
      <p:pic>
        <p:nvPicPr>
          <p:cNvPr id="3" name="그림 2" descr="만화 영화, 클립아트, 그림, 생일 케이크이(가) 표시된 사진&#10;&#10;자동 생성된 설명">
            <a:extLst>
              <a:ext uri="{FF2B5EF4-FFF2-40B4-BE49-F238E27FC236}">
                <a16:creationId xmlns:a16="http://schemas.microsoft.com/office/drawing/2014/main" id="{14D9A659-7590-8787-EC86-3C04680FF8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11256" y="861491"/>
            <a:ext cx="1031942" cy="10319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EBC85D-B55F-DDAA-88C5-EC5842204AE3}"/>
              </a:ext>
            </a:extLst>
          </p:cNvPr>
          <p:cNvSpPr txBox="1"/>
          <p:nvPr/>
        </p:nvSpPr>
        <p:spPr>
          <a:xfrm>
            <a:off x="1067791" y="3422179"/>
            <a:ext cx="18963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ko-KR"/>
            </a:defPPr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marL="0" indent="0" algn="ctr">
              <a:buNone/>
            </a:pPr>
            <a:r>
              <a:rPr lang="ko-KR" altLang="en-US" sz="1600">
                <a:solidFill>
                  <a:schemeClr val="tx1"/>
                </a:solidFill>
              </a:rPr>
              <a:t>엔터테이먼트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A3C56D-03EC-5495-E42C-9A641A7F79E2}"/>
              </a:ext>
            </a:extLst>
          </p:cNvPr>
          <p:cNvSpPr txBox="1"/>
          <p:nvPr/>
        </p:nvSpPr>
        <p:spPr>
          <a:xfrm>
            <a:off x="6734111" y="3204727"/>
            <a:ext cx="18963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ko-KR"/>
            </a:defPPr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marL="0" indent="0" algn="ctr">
              <a:buNone/>
            </a:pPr>
            <a:r>
              <a:rPr lang="ko-KR" altLang="en-US" sz="1600" dirty="0" err="1">
                <a:solidFill>
                  <a:schemeClr val="tx1"/>
                </a:solidFill>
              </a:rPr>
              <a:t>엔터테이먼트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BB3D05-D6A9-F9B0-1300-42314A9ECA02}"/>
              </a:ext>
            </a:extLst>
          </p:cNvPr>
          <p:cNvSpPr txBox="1"/>
          <p:nvPr/>
        </p:nvSpPr>
        <p:spPr>
          <a:xfrm>
            <a:off x="7162816" y="4127462"/>
            <a:ext cx="60599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ko-KR"/>
            </a:defPPr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marL="0" indent="0" algn="ctr">
              <a:buNone/>
            </a:pPr>
            <a:r>
              <a:rPr lang="ko-KR" altLang="en-US" sz="1600" dirty="0">
                <a:solidFill>
                  <a:schemeClr val="tx1"/>
                </a:solidFill>
              </a:rPr>
              <a:t>뮤직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A09382-5C3A-6FB0-ABA2-70996ECCDB48}"/>
              </a:ext>
            </a:extLst>
          </p:cNvPr>
          <p:cNvSpPr txBox="1"/>
          <p:nvPr/>
        </p:nvSpPr>
        <p:spPr>
          <a:xfrm>
            <a:off x="1382962" y="4456877"/>
            <a:ext cx="60599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ko-KR"/>
            </a:defPPr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marL="0" indent="0" algn="ctr">
              <a:buNone/>
            </a:pPr>
            <a:r>
              <a:rPr lang="ko-KR" altLang="en-US" sz="1600" dirty="0">
                <a:solidFill>
                  <a:schemeClr val="tx1"/>
                </a:solidFill>
              </a:rPr>
              <a:t>뮤직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F7BE26-BF99-9E2B-CE55-6406960497C4}"/>
              </a:ext>
            </a:extLst>
          </p:cNvPr>
          <p:cNvSpPr txBox="1"/>
          <p:nvPr/>
        </p:nvSpPr>
        <p:spPr>
          <a:xfrm>
            <a:off x="1014134" y="1586117"/>
            <a:ext cx="717192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1)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시간대별 트렌드 분석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분석 및 시각화</a:t>
            </a:r>
            <a:endParaRPr lang="ko-KR" altLang="en-US" sz="2400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766F1E2F-083F-5DF4-B673-562DF9F39AE3}"/>
              </a:ext>
            </a:extLst>
          </p:cNvPr>
          <p:cNvSpPr/>
          <p:nvPr/>
        </p:nvSpPr>
        <p:spPr>
          <a:xfrm>
            <a:off x="1130392" y="5617296"/>
            <a:ext cx="9786036" cy="985460"/>
          </a:xfrm>
          <a:prstGeom prst="roundRect">
            <a:avLst>
              <a:gd name="adj" fmla="val 50000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D1988F-E106-D5E2-552D-57D17DC97ABA}"/>
              </a:ext>
            </a:extLst>
          </p:cNvPr>
          <p:cNvSpPr txBox="1"/>
          <p:nvPr/>
        </p:nvSpPr>
        <p:spPr>
          <a:xfrm>
            <a:off x="1343745" y="5888170"/>
            <a:ext cx="137073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Analysis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D367EDF-50A9-CE4D-D3B4-3CBE0C891935}"/>
              </a:ext>
            </a:extLst>
          </p:cNvPr>
          <p:cNvCxnSpPr>
            <a:cxnSpLocks/>
          </p:cNvCxnSpPr>
          <p:nvPr/>
        </p:nvCxnSpPr>
        <p:spPr>
          <a:xfrm>
            <a:off x="2690923" y="5827699"/>
            <a:ext cx="0" cy="592436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64E16A0-A98A-B056-156E-0864FE7B1CA0}"/>
              </a:ext>
            </a:extLst>
          </p:cNvPr>
          <p:cNvSpPr txBox="1"/>
          <p:nvPr/>
        </p:nvSpPr>
        <p:spPr>
          <a:xfrm>
            <a:off x="2750747" y="5642342"/>
            <a:ext cx="8252572" cy="88338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ko-KR"/>
            </a:defPPr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/>
              <a:t>가장 많은 상호작용이 일어나는 시간대들의 카테고리에는 큰 차이가 보이지 않음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/>
              <a:t>빠른 시간에 소비할 </a:t>
            </a:r>
            <a:r>
              <a:rPr lang="ko-KR" altLang="en-US" sz="1800" dirty="0" err="1"/>
              <a:t>수있는</a:t>
            </a:r>
            <a:r>
              <a:rPr lang="ko-KR" altLang="en-US" sz="1800" dirty="0"/>
              <a:t> 컨텐츠들이 인기가 많은 것으로 보임</a:t>
            </a:r>
          </a:p>
        </p:txBody>
      </p:sp>
    </p:spTree>
    <p:extLst>
      <p:ext uri="{BB962C8B-B14F-4D97-AF65-F5344CB8AC3E}">
        <p14:creationId xmlns:p14="http://schemas.microsoft.com/office/powerpoint/2010/main" val="3951656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2204</Words>
  <Application>Microsoft Office PowerPoint</Application>
  <PresentationFormat>와이드스크린</PresentationFormat>
  <Paragraphs>342</Paragraphs>
  <Slides>32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9" baseType="lpstr">
      <vt:lpstr>나눔스퀘어</vt:lpstr>
      <vt:lpstr>나눔스퀘어 Bold</vt:lpstr>
      <vt:lpstr>나눔스퀘어 ExtraBold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woojy</dc:creator>
  <cp:lastModifiedBy>woojy</cp:lastModifiedBy>
  <cp:revision>19</cp:revision>
  <dcterms:created xsi:type="dcterms:W3CDTF">2024-09-04T14:47:00Z</dcterms:created>
  <dcterms:modified xsi:type="dcterms:W3CDTF">2024-09-05T03:02:41Z</dcterms:modified>
</cp:coreProperties>
</file>

<file path=docProps/thumbnail.jpeg>
</file>